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4" r:id="rId4"/>
    <p:sldId id="275" r:id="rId5"/>
    <p:sldId id="277" r:id="rId6"/>
    <p:sldId id="278" r:id="rId7"/>
    <p:sldId id="280" r:id="rId8"/>
    <p:sldId id="281" r:id="rId9"/>
    <p:sldId id="282" r:id="rId10"/>
    <p:sldId id="284" r:id="rId11"/>
    <p:sldId id="285" r:id="rId12"/>
    <p:sldId id="256" r:id="rId13"/>
    <p:sldId id="260" r:id="rId14"/>
    <p:sldId id="258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86" r:id="rId28"/>
    <p:sldId id="287" r:id="rId29"/>
    <p:sldId id="293" r:id="rId30"/>
    <p:sldId id="288" r:id="rId31"/>
    <p:sldId id="290" r:id="rId32"/>
    <p:sldId id="292" r:id="rId33"/>
    <p:sldId id="291" r:id="rId34"/>
    <p:sldId id="257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08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7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167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1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1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7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8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0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27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E0E21-3D81-4B84-B580-28D972A8B08F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93FC1-C70A-4AE9-B2C5-2AF6E7EE0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4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richlof.github.io/THREE.js-PathTracing-Renderer/Geometry_Showcase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atchapixel.com/" TargetMode="External"/><Relationship Id="rId2" Type="http://schemas.openxmlformats.org/officeDocument/2006/relationships/hyperlink" Target="https://graphics.stanford.edu/courses/cs348b-05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.blog.naver.com/leemino/220006561678" TargetMode="External"/><Relationship Id="rId4" Type="http://schemas.openxmlformats.org/officeDocument/2006/relationships/hyperlink" Target="https://github.com/erichlof/THREE.js-PathTracing-Render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 tracing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패스트래이싱</a:t>
            </a:r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3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erichlof.github.io/THREE.js-PathTracing-Renderer/Geometry_Showcase.html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96952"/>
            <a:ext cx="7056784" cy="34860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823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938213"/>
            <a:ext cx="908685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498962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양방향 </a:t>
            </a:r>
            <a:r>
              <a:rPr lang="en-US" altLang="ko-KR" dirty="0" smtClean="0"/>
              <a:t>Path Tracing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30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876300"/>
            <a:ext cx="91249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498962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Ray Tracing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62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BVH(bounding volume hierarchy) </a:t>
            </a:r>
            <a:r>
              <a:rPr lang="ko-KR" altLang="en-US" dirty="0" smtClean="0"/>
              <a:t>응용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바운딩</a:t>
            </a:r>
            <a:r>
              <a:rPr lang="ko-KR" altLang="en-US" dirty="0" smtClean="0"/>
              <a:t> 볼륨 체계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5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Test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179512" y="1772816"/>
            <a:ext cx="4464496" cy="39512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static uint64_t </a:t>
            </a:r>
            <a:r>
              <a:rPr lang="en-US" altLang="ko-KR" dirty="0" err="1"/>
              <a:t>numRayTrianglesTests</a:t>
            </a:r>
            <a:r>
              <a:rPr lang="en-US" altLang="ko-KR" dirty="0"/>
              <a:t> = 0;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static uint64_t </a:t>
            </a:r>
            <a:r>
              <a:rPr lang="en-US" altLang="ko-KR" dirty="0" err="1"/>
              <a:t>numRayTrianglesIsect</a:t>
            </a:r>
            <a:r>
              <a:rPr lang="en-US" altLang="ko-KR" dirty="0"/>
              <a:t> = 0;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static uint64_t </a:t>
            </a:r>
            <a:r>
              <a:rPr lang="en-US" altLang="ko-KR" dirty="0" err="1"/>
              <a:t>numPrimaryRays</a:t>
            </a:r>
            <a:r>
              <a:rPr lang="en-US" altLang="ko-KR" dirty="0"/>
              <a:t> = 0;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/>
              <a:t>bool</a:t>
            </a:r>
            <a:r>
              <a:rPr lang="en-US" altLang="ko-KR" dirty="0"/>
              <a:t> </a:t>
            </a:r>
            <a:r>
              <a:rPr lang="en-US" altLang="ko-KR" dirty="0" err="1"/>
              <a:t>intersectTriangle</a:t>
            </a:r>
            <a:r>
              <a:rPr lang="en-US" altLang="ko-KR" dirty="0"/>
              <a:t>(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1" dirty="0" err="1"/>
              <a:t>const</a:t>
            </a:r>
            <a:r>
              <a:rPr lang="en-US" altLang="ko-KR" dirty="0"/>
              <a:t> Ray</a:t>
            </a:r>
            <a:r>
              <a:rPr lang="en-US" altLang="ko-KR" dirty="0" smtClean="0"/>
              <a:t> &amp;r, </a:t>
            </a:r>
            <a:br>
              <a:rPr lang="en-US" altLang="ko-KR" dirty="0" smtClean="0"/>
            </a:br>
            <a:r>
              <a:rPr lang="en-US" altLang="ko-KR" b="1" dirty="0" err="1" smtClean="0"/>
              <a:t>const</a:t>
            </a:r>
            <a:r>
              <a:rPr lang="en-US" altLang="ko-KR" dirty="0" smtClean="0"/>
              <a:t> Vec3f &amp;v0, </a:t>
            </a:r>
            <a:r>
              <a:rPr lang="en-US" altLang="ko-KR" b="1" dirty="0" err="1" smtClean="0"/>
              <a:t>const</a:t>
            </a:r>
            <a:r>
              <a:rPr lang="en-US" altLang="ko-KR" dirty="0" smtClean="0"/>
              <a:t> Vec3f &amp;v1, </a:t>
            </a:r>
            <a:r>
              <a:rPr lang="en-US" altLang="ko-KR" b="1" dirty="0" err="1" smtClean="0"/>
              <a:t>const</a:t>
            </a:r>
            <a:r>
              <a:rPr lang="en-US" altLang="ko-KR" dirty="0" smtClean="0"/>
              <a:t> Vec3f &amp;v2, </a:t>
            </a:r>
            <a:br>
              <a:rPr lang="en-US" altLang="ko-KR" dirty="0" smtClean="0"/>
            </a:br>
            <a:r>
              <a:rPr lang="en-US" altLang="ko-KR" b="1" dirty="0" smtClean="0"/>
              <a:t>float</a:t>
            </a:r>
            <a:r>
              <a:rPr lang="en-US" altLang="ko-KR" dirty="0" smtClean="0"/>
              <a:t> &amp;t, </a:t>
            </a:r>
            <a:r>
              <a:rPr lang="en-US" altLang="ko-KR" b="1" dirty="0" smtClean="0"/>
              <a:t>float</a:t>
            </a:r>
            <a:r>
              <a:rPr lang="en-US" altLang="ko-KR" dirty="0" smtClean="0"/>
              <a:t> &amp;u, </a:t>
            </a:r>
            <a:r>
              <a:rPr lang="en-US" altLang="ko-KR" b="1" dirty="0" smtClean="0"/>
              <a:t>float</a:t>
            </a:r>
            <a:r>
              <a:rPr lang="en-US" altLang="ko-KR" dirty="0" smtClean="0"/>
              <a:t> &amp;v) </a:t>
            </a:r>
            <a:r>
              <a:rPr lang="en-US" altLang="ko-KR" b="1" dirty="0" err="1" smtClean="0"/>
              <a:t>const</a:t>
            </a:r>
            <a:r>
              <a:rPr lang="en-US" altLang="ko-KR" dirty="0" smtClean="0"/>
              <a:t> { </a:t>
            </a:r>
            <a:br>
              <a:rPr lang="en-US" altLang="ko-KR" dirty="0" smtClean="0"/>
            </a:br>
            <a:r>
              <a:rPr lang="en-US" altLang="ko-KR" dirty="0" smtClean="0"/>
              <a:t>__</a:t>
            </a:r>
            <a:r>
              <a:rPr lang="en-US" altLang="ko-KR" dirty="0" err="1" smtClean="0"/>
              <a:t>sync_fetch_and_add</a:t>
            </a:r>
            <a:r>
              <a:rPr lang="en-US" altLang="ko-KR" dirty="0" smtClean="0"/>
              <a:t>(&amp;</a:t>
            </a:r>
            <a:r>
              <a:rPr lang="en-US" altLang="ko-KR" dirty="0" err="1" smtClean="0"/>
              <a:t>numRayTrianglesTests</a:t>
            </a:r>
            <a:r>
              <a:rPr lang="en-US" altLang="ko-KR" dirty="0" smtClean="0"/>
              <a:t>, 1); </a:t>
            </a:r>
            <a:br>
              <a:rPr lang="en-US" altLang="ko-KR" dirty="0" smtClean="0"/>
            </a:br>
            <a:r>
              <a:rPr lang="en-US" altLang="ko-KR" dirty="0" smtClean="0"/>
              <a:t>Vec3f edge1 = v1 - v0; </a:t>
            </a:r>
            <a:br>
              <a:rPr lang="en-US" altLang="ko-KR" dirty="0" smtClean="0"/>
            </a:br>
            <a:r>
              <a:rPr lang="en-US" altLang="ko-KR" dirty="0" smtClean="0"/>
              <a:t>... </a:t>
            </a:r>
            <a:br>
              <a:rPr lang="en-US" altLang="ko-KR" dirty="0" smtClean="0"/>
            </a:br>
            <a:r>
              <a:rPr lang="en-US" altLang="ko-KR" dirty="0" smtClean="0"/>
              <a:t>t = dot(edge2, </a:t>
            </a:r>
            <a:r>
              <a:rPr lang="en-US" altLang="ko-KR" dirty="0" err="1" smtClean="0"/>
              <a:t>qvec</a:t>
            </a:r>
            <a:r>
              <a:rPr lang="en-US" altLang="ko-KR" dirty="0" smtClean="0"/>
              <a:t>) * </a:t>
            </a:r>
            <a:r>
              <a:rPr lang="en-US" altLang="ko-KR" dirty="0" err="1" smtClean="0"/>
              <a:t>invDet</a:t>
            </a:r>
            <a:r>
              <a:rPr lang="en-US" altLang="ko-KR" dirty="0" smtClean="0"/>
              <a:t>; </a:t>
            </a:r>
            <a:br>
              <a:rPr lang="en-US" altLang="ko-KR" dirty="0" smtClean="0"/>
            </a:br>
            <a:r>
              <a:rPr lang="en-US" altLang="ko-KR" dirty="0" smtClean="0"/>
              <a:t>__</a:t>
            </a:r>
            <a:r>
              <a:rPr lang="en-US" altLang="ko-KR" dirty="0" err="1" smtClean="0"/>
              <a:t>sync_fetch_and_add</a:t>
            </a:r>
            <a:r>
              <a:rPr lang="en-US" altLang="ko-KR" dirty="0" smtClean="0"/>
              <a:t>(&amp;</a:t>
            </a:r>
            <a:r>
              <a:rPr lang="en-US" altLang="ko-KR" dirty="0" err="1" smtClean="0"/>
              <a:t>numRayTrianglesIsect</a:t>
            </a:r>
            <a:r>
              <a:rPr lang="en-US" altLang="ko-KR" dirty="0" smtClean="0"/>
              <a:t>, 1); </a:t>
            </a:r>
            <a:br>
              <a:rPr lang="en-US" altLang="ko-KR" dirty="0" smtClean="0"/>
            </a:br>
            <a:r>
              <a:rPr lang="en-US" altLang="ko-KR" b="1" dirty="0" smtClean="0"/>
              <a:t>return</a:t>
            </a:r>
            <a:r>
              <a:rPr lang="en-US" altLang="ko-KR" dirty="0" smtClean="0"/>
              <a:t> true; </a:t>
            </a:r>
            <a:br>
              <a:rPr lang="en-US" altLang="ko-KR" dirty="0" smtClean="0"/>
            </a:br>
            <a:r>
              <a:rPr lang="en-US" altLang="ko-KR" dirty="0" smtClean="0"/>
              <a:t>}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4008" y="1700808"/>
            <a:ext cx="4392488" cy="39512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b="1" dirty="0" err="1" smtClean="0"/>
              <a:t>int</a:t>
            </a:r>
            <a:r>
              <a:rPr lang="en-US" altLang="ko-KR" dirty="0" smtClean="0"/>
              <a:t> main(</a:t>
            </a:r>
            <a:r>
              <a:rPr lang="en-US" altLang="ko-KR" b="1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argc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char</a:t>
            </a:r>
            <a:r>
              <a:rPr lang="en-US" altLang="ko-KR" dirty="0" smtClean="0"/>
              <a:t> **</a:t>
            </a:r>
            <a:r>
              <a:rPr lang="en-US" altLang="ko-KR" dirty="0" err="1" smtClean="0"/>
              <a:t>argv</a:t>
            </a:r>
            <a:r>
              <a:rPr lang="en-US" altLang="ko-KR" dirty="0" smtClean="0"/>
              <a:t>) </a:t>
            </a:r>
            <a:br>
              <a:rPr lang="en-US" altLang="ko-KR" dirty="0" smtClean="0"/>
            </a:br>
            <a:r>
              <a:rPr lang="en-US" altLang="ko-KR" dirty="0" smtClean="0"/>
              <a:t>{ </a:t>
            </a:r>
            <a:br>
              <a:rPr lang="en-US" altLang="ko-KR" dirty="0" smtClean="0"/>
            </a:br>
            <a:r>
              <a:rPr lang="en-US" altLang="ko-KR" dirty="0" err="1" smtClean="0"/>
              <a:t>clock_t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timeStart</a:t>
            </a:r>
            <a:r>
              <a:rPr lang="en-US" altLang="ko-KR" dirty="0" smtClean="0"/>
              <a:t> = clock(); </a:t>
            </a:r>
            <a:br>
              <a:rPr lang="en-US" altLang="ko-KR" dirty="0" smtClean="0"/>
            </a:br>
            <a:r>
              <a:rPr lang="en-US" altLang="ko-KR" dirty="0" smtClean="0"/>
              <a:t>... </a:t>
            </a:r>
            <a:br>
              <a:rPr lang="en-US" altLang="ko-KR" dirty="0" smtClean="0"/>
            </a:br>
            <a:r>
              <a:rPr lang="en-US" altLang="ko-KR" dirty="0" smtClean="0"/>
              <a:t>render(</a:t>
            </a:r>
            <a:r>
              <a:rPr lang="en-US" altLang="ko-KR" dirty="0" err="1" smtClean="0"/>
              <a:t>rc</a:t>
            </a:r>
            <a:r>
              <a:rPr lang="en-US" altLang="ko-KR" dirty="0" smtClean="0"/>
              <a:t>, filename); </a:t>
            </a:r>
            <a:r>
              <a:rPr lang="en-US" altLang="ko-KR" dirty="0" smtClean="0">
                <a:solidFill>
                  <a:srgbClr val="FF0000"/>
                </a:solidFill>
              </a:rPr>
              <a:t>// </a:t>
            </a:r>
            <a:r>
              <a:rPr lang="ko-KR" altLang="en-US" dirty="0" err="1" smtClean="0">
                <a:solidFill>
                  <a:srgbClr val="FF0000"/>
                </a:solidFill>
              </a:rPr>
              <a:t>랜더에서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부딧힌지</a:t>
            </a:r>
            <a:r>
              <a:rPr lang="ko-KR" altLang="en-US" dirty="0" smtClean="0">
                <a:solidFill>
                  <a:srgbClr val="FF0000"/>
                </a:solidFill>
              </a:rPr>
              <a:t> 연산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/>
              <a:t>... </a:t>
            </a:r>
            <a:r>
              <a:rPr lang="en-US" altLang="ko-KR" dirty="0" smtClean="0">
                <a:solidFill>
                  <a:srgbClr val="FF0000"/>
                </a:solidFill>
              </a:rPr>
              <a:t>       // but </a:t>
            </a:r>
            <a:r>
              <a:rPr lang="ko-KR" altLang="en-US" dirty="0" smtClean="0">
                <a:solidFill>
                  <a:srgbClr val="FF0000"/>
                </a:solidFill>
              </a:rPr>
              <a:t>현재 결과는 전체를 연산한 결과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err="1" smtClean="0"/>
              <a:t>clock_t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timeEnd</a:t>
            </a:r>
            <a:r>
              <a:rPr lang="en-US" altLang="ko-KR" dirty="0" smtClean="0"/>
              <a:t> = clock(); </a:t>
            </a:r>
            <a:br>
              <a:rPr lang="en-US" altLang="ko-KR" dirty="0" smtClean="0"/>
            </a:br>
            <a:r>
              <a:rPr lang="en-US" altLang="ko-KR" dirty="0" err="1" smtClean="0"/>
              <a:t>printf</a:t>
            </a:r>
            <a:r>
              <a:rPr lang="en-US" altLang="ko-KR" dirty="0" smtClean="0"/>
              <a:t>("Render time : %04.2f (sec)\n", (float)(</a:t>
            </a:r>
            <a:r>
              <a:rPr lang="en-US" altLang="ko-KR" dirty="0" err="1" smtClean="0"/>
              <a:t>timeEnd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timeStart</a:t>
            </a:r>
            <a:r>
              <a:rPr lang="en-US" altLang="ko-KR" dirty="0" smtClean="0"/>
              <a:t>) / CLOCKS_PER_SEC); </a:t>
            </a:r>
            <a:br>
              <a:rPr lang="en-US" altLang="ko-KR" dirty="0" smtClean="0"/>
            </a:br>
            <a:r>
              <a:rPr lang="en-US" altLang="ko-KR" dirty="0" err="1" smtClean="0"/>
              <a:t>printf</a:t>
            </a:r>
            <a:r>
              <a:rPr lang="en-US" altLang="ko-KR" dirty="0" smtClean="0"/>
              <a:t>("Total number of triangles : %d\n", </a:t>
            </a:r>
            <a:r>
              <a:rPr lang="en-US" altLang="ko-KR" dirty="0" err="1" smtClean="0"/>
              <a:t>totalNumTris</a:t>
            </a:r>
            <a:r>
              <a:rPr lang="en-US" altLang="ko-KR" dirty="0" smtClean="0"/>
              <a:t>); </a:t>
            </a:r>
            <a:br>
              <a:rPr lang="en-US" altLang="ko-KR" dirty="0" smtClean="0"/>
            </a:br>
            <a:r>
              <a:rPr lang="en-US" altLang="ko-KR" dirty="0" err="1" smtClean="0"/>
              <a:t>printf</a:t>
            </a:r>
            <a:r>
              <a:rPr lang="en-US" altLang="ko-KR" dirty="0" smtClean="0"/>
              <a:t>("Total number of primary rays : %</a:t>
            </a:r>
            <a:r>
              <a:rPr lang="en-US" altLang="ko-KR" dirty="0" err="1" smtClean="0"/>
              <a:t>lu</a:t>
            </a:r>
            <a:r>
              <a:rPr lang="en-US" altLang="ko-KR" dirty="0" smtClean="0"/>
              <a:t>\n", </a:t>
            </a:r>
            <a:r>
              <a:rPr lang="en-US" altLang="ko-KR" dirty="0" err="1" smtClean="0"/>
              <a:t>numPrimaryRays</a:t>
            </a:r>
            <a:r>
              <a:rPr lang="en-US" altLang="ko-KR" dirty="0" smtClean="0"/>
              <a:t>); </a:t>
            </a:r>
            <a:br>
              <a:rPr lang="en-US" altLang="ko-KR" dirty="0" smtClean="0"/>
            </a:br>
            <a:r>
              <a:rPr lang="en-US" altLang="ko-KR" dirty="0" err="1" smtClean="0"/>
              <a:t>printf</a:t>
            </a:r>
            <a:r>
              <a:rPr lang="en-US" altLang="ko-KR" dirty="0" smtClean="0"/>
              <a:t>("Total number of ray-triangles tests : %</a:t>
            </a:r>
            <a:r>
              <a:rPr lang="en-US" altLang="ko-KR" dirty="0" err="1" smtClean="0"/>
              <a:t>lu</a:t>
            </a:r>
            <a:r>
              <a:rPr lang="en-US" altLang="ko-KR" dirty="0" smtClean="0"/>
              <a:t>\n", </a:t>
            </a:r>
            <a:r>
              <a:rPr lang="en-US" altLang="ko-KR" dirty="0" err="1" smtClean="0"/>
              <a:t>numRayTrianglesTests</a:t>
            </a:r>
            <a:r>
              <a:rPr lang="en-US" altLang="ko-KR" dirty="0" smtClean="0"/>
              <a:t>); </a:t>
            </a:r>
            <a:br>
              <a:rPr lang="en-US" altLang="ko-KR" dirty="0" smtClean="0"/>
            </a:br>
            <a:r>
              <a:rPr lang="en-US" altLang="ko-KR" dirty="0" err="1" smtClean="0"/>
              <a:t>printf</a:t>
            </a:r>
            <a:r>
              <a:rPr lang="en-US" altLang="ko-KR" dirty="0" smtClean="0"/>
              <a:t>("Total number of ray-triangles intersections : %</a:t>
            </a:r>
            <a:r>
              <a:rPr lang="en-US" altLang="ko-KR" dirty="0" err="1" smtClean="0"/>
              <a:t>lu</a:t>
            </a:r>
            <a:r>
              <a:rPr lang="en-US" altLang="ko-KR" dirty="0" smtClean="0"/>
              <a:t>\n", </a:t>
            </a:r>
            <a:r>
              <a:rPr lang="en-US" altLang="ko-KR" dirty="0" err="1" smtClean="0"/>
              <a:t>numRayTrianglesIsect</a:t>
            </a:r>
            <a:r>
              <a:rPr lang="en-US" altLang="ko-KR" dirty="0" smtClean="0"/>
              <a:t>); </a:t>
            </a:r>
            <a:br>
              <a:rPr lang="en-US" altLang="ko-KR" dirty="0" smtClean="0"/>
            </a:br>
            <a:r>
              <a:rPr lang="en-US" altLang="ko-KR" b="1" dirty="0" smtClean="0"/>
              <a:t>return</a:t>
            </a:r>
            <a:r>
              <a:rPr lang="en-US" altLang="ko-KR" dirty="0" smtClean="0"/>
              <a:t> 0; </a:t>
            </a:r>
            <a:br>
              <a:rPr lang="en-US" altLang="ko-KR" dirty="0" smtClean="0"/>
            </a:br>
            <a:r>
              <a:rPr lang="en-US" altLang="ko-KR" dirty="0" smtClean="0"/>
              <a:t>} 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53316"/>
            <a:ext cx="8239423" cy="132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29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5554960" cy="1162050"/>
          </a:xfrm>
        </p:spPr>
        <p:txBody>
          <a:bodyPr/>
          <a:lstStyle/>
          <a:p>
            <a:r>
              <a:rPr lang="ko-KR" altLang="en-US" dirty="0" smtClean="0">
                <a:ea typeface="굴림" pitchFamily="50" charset="-127"/>
              </a:rPr>
              <a:t>무작정 알고리즘</a:t>
            </a:r>
            <a:r>
              <a:rPr lang="en-US" altLang="ko-KR" dirty="0" smtClean="0">
                <a:ea typeface="굴림" pitchFamily="50" charset="-127"/>
              </a:rPr>
              <a:t>(brute-force algorithm)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212976"/>
            <a:ext cx="3689623" cy="3476625"/>
          </a:xfrm>
        </p:spPr>
      </p:pic>
      <p:sp>
        <p:nvSpPr>
          <p:cNvPr id="11" name="직사각형 10"/>
          <p:cNvSpPr/>
          <p:nvPr/>
        </p:nvSpPr>
        <p:spPr>
          <a:xfrm>
            <a:off x="755576" y="1556792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for</a:t>
            </a:r>
            <a:r>
              <a:rPr lang="en-US" altLang="ko-KR" dirty="0"/>
              <a:t> (each object in scene) {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b="1" dirty="0" smtClean="0"/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(intersect(ray, object-&gt;</a:t>
            </a:r>
            <a:r>
              <a:rPr lang="en-US" altLang="ko-KR" dirty="0" err="1"/>
              <a:t>boundingBox</a:t>
            </a:r>
            <a:r>
              <a:rPr lang="en-US" altLang="ko-KR" dirty="0"/>
              <a:t>) == true) {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b="1" dirty="0" smtClean="0"/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(each triangle in object) {  </a:t>
            </a:r>
            <a:r>
              <a:rPr lang="en-US" altLang="ko-KR" dirty="0" smtClean="0"/>
              <a:t>   // </a:t>
            </a:r>
            <a:r>
              <a:rPr lang="ko-KR" altLang="en-US" dirty="0" smtClean="0"/>
              <a:t>교차 되지 않는 </a:t>
            </a:r>
            <a:r>
              <a:rPr lang="ko-KR" altLang="en-US" dirty="0" smtClean="0">
                <a:solidFill>
                  <a:srgbClr val="FF0000"/>
                </a:solidFill>
              </a:rPr>
              <a:t>삼각형</a:t>
            </a:r>
            <a:r>
              <a:rPr lang="ko-KR" altLang="en-US" dirty="0" smtClean="0"/>
              <a:t>은 무시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</a:t>
            </a:r>
            <a:r>
              <a:rPr lang="en-US" altLang="ko-KR" b="1" dirty="0" smtClean="0"/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(intersect(ray, triangle) == true) {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// </a:t>
            </a:r>
            <a:r>
              <a:rPr lang="en-US" altLang="ko-KR" dirty="0"/>
              <a:t>the ray intersects the triangle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... </a:t>
            </a:r>
            <a:br>
              <a:rPr lang="en-US" altLang="ko-KR" dirty="0" smtClean="0"/>
            </a:br>
            <a:r>
              <a:rPr lang="en-US" altLang="ko-KR" dirty="0" smtClean="0"/>
              <a:t>            } </a:t>
            </a:r>
            <a:br>
              <a:rPr lang="en-US" altLang="ko-KR" dirty="0" smtClean="0"/>
            </a:br>
            <a:r>
              <a:rPr lang="en-US" altLang="ko-KR" dirty="0" smtClean="0"/>
              <a:t>       } </a:t>
            </a:r>
            <a:br>
              <a:rPr lang="en-US" altLang="ko-KR" dirty="0" smtClean="0"/>
            </a:br>
            <a:r>
              <a:rPr lang="en-US" altLang="ko-KR" dirty="0" smtClean="0"/>
              <a:t>    } </a:t>
            </a:r>
            <a:br>
              <a:rPr lang="en-US" altLang="ko-KR" dirty="0" smtClean="0"/>
            </a:br>
            <a:r>
              <a:rPr lang="en-US" altLang="ko-KR" dirty="0"/>
              <a:t>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0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경계 상자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 lIns="0">
            <a:noAutofit/>
          </a:bodyPr>
          <a:lstStyle/>
          <a:p>
            <a:pPr marL="0" indent="0">
              <a:buNone/>
            </a:pPr>
            <a:r>
              <a:rPr lang="en-US" altLang="ko-KR" sz="1300" b="1" dirty="0" smtClean="0"/>
              <a:t>class</a:t>
            </a:r>
            <a:r>
              <a:rPr lang="en-US" altLang="ko-KR" sz="1300" dirty="0" smtClean="0"/>
              <a:t> </a:t>
            </a:r>
            <a:r>
              <a:rPr lang="en-US" altLang="ko-KR" sz="1300" dirty="0" err="1"/>
              <a:t>PolygonMesh</a:t>
            </a:r>
            <a:r>
              <a:rPr lang="en-US" altLang="ko-KR" sz="1300" dirty="0"/>
              <a:t> : </a:t>
            </a:r>
            <a:r>
              <a:rPr lang="en-US" altLang="ko-KR" sz="1300" b="1" dirty="0"/>
              <a:t>public</a:t>
            </a:r>
            <a:r>
              <a:rPr lang="en-US" altLang="ko-KR" sz="1300" dirty="0"/>
              <a:t> Object </a:t>
            </a:r>
            <a:r>
              <a:rPr lang="en-US" altLang="ko-KR" sz="1300" dirty="0" smtClean="0"/>
              <a:t>{ </a:t>
            </a:r>
            <a:br>
              <a:rPr lang="en-US" altLang="ko-KR" sz="1300" dirty="0" smtClean="0"/>
            </a:br>
            <a:r>
              <a:rPr lang="en-US" altLang="ko-KR" sz="1300" b="1" dirty="0" smtClean="0"/>
              <a:t>public</a:t>
            </a:r>
            <a:r>
              <a:rPr lang="en-US" altLang="ko-KR" sz="1300" dirty="0"/>
              <a:t>: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PolygonMesh</a:t>
            </a:r>
            <a:r>
              <a:rPr lang="en-US" altLang="ko-KR" sz="1300" dirty="0"/>
              <a:t>(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    </a:t>
            </a:r>
            <a:r>
              <a:rPr lang="en-US" altLang="ko-KR" sz="1300" b="1" dirty="0" err="1" smtClean="0"/>
              <a:t>const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Matrix44f &amp;o2w,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    </a:t>
            </a:r>
            <a:r>
              <a:rPr lang="en-US" altLang="ko-KR" sz="1300" b="1" dirty="0" err="1" smtClean="0"/>
              <a:t>const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uint32_t &amp;</a:t>
            </a:r>
            <a:r>
              <a:rPr lang="en-US" altLang="ko-KR" sz="1300" dirty="0" err="1"/>
              <a:t>np</a:t>
            </a:r>
            <a:r>
              <a:rPr lang="en-US" altLang="ko-KR" sz="1300" dirty="0"/>
              <a:t>, </a:t>
            </a:r>
            <a:r>
              <a:rPr lang="en-US" altLang="ko-KR" sz="1300" b="1" dirty="0" err="1"/>
              <a:t>const</a:t>
            </a:r>
            <a:r>
              <a:rPr lang="en-US" altLang="ko-KR" sz="1300" dirty="0"/>
              <a:t> uint32_t *</a:t>
            </a:r>
            <a:r>
              <a:rPr lang="en-US" altLang="ko-KR" sz="1300" dirty="0" err="1"/>
              <a:t>nv</a:t>
            </a:r>
            <a:r>
              <a:rPr lang="en-US" altLang="ko-KR" sz="1300" dirty="0"/>
              <a:t>, </a:t>
            </a:r>
            <a:r>
              <a:rPr lang="en-US" altLang="ko-KR" sz="1300" b="1" dirty="0" err="1"/>
              <a:t>const</a:t>
            </a:r>
            <a:r>
              <a:rPr lang="en-US" altLang="ko-KR" sz="1300" dirty="0"/>
              <a:t> uint32_t *v,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    </a:t>
            </a:r>
            <a:r>
              <a:rPr lang="en-US" altLang="ko-KR" sz="1300" b="1" dirty="0" err="1" smtClean="0"/>
              <a:t>const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Vec3f *</a:t>
            </a:r>
            <a:r>
              <a:rPr lang="en-US" altLang="ko-KR" sz="1300" dirty="0" err="1"/>
              <a:t>pts</a:t>
            </a:r>
            <a:r>
              <a:rPr lang="en-US" altLang="ko-KR" sz="1300" dirty="0"/>
              <a:t>, </a:t>
            </a:r>
            <a:r>
              <a:rPr lang="en-US" altLang="ko-KR" sz="1300" b="1" dirty="0" err="1"/>
              <a:t>const</a:t>
            </a:r>
            <a:r>
              <a:rPr lang="en-US" altLang="ko-KR" sz="1300" dirty="0"/>
              <a:t> Vec3f *</a:t>
            </a:r>
            <a:r>
              <a:rPr lang="en-US" altLang="ko-KR" sz="1300" dirty="0" err="1"/>
              <a:t>nors</a:t>
            </a:r>
            <a:r>
              <a:rPr lang="en-US" altLang="ko-KR" sz="1300" dirty="0"/>
              <a:t> = NULL) :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    Object(o2w</a:t>
            </a:r>
            <a:r>
              <a:rPr lang="en-US" altLang="ko-KR" sz="1300" dirty="0"/>
              <a:t>), </a:t>
            </a:r>
            <a:r>
              <a:rPr lang="en-US" altLang="ko-KR" sz="1300" dirty="0" err="1"/>
              <a:t>ntris</a:t>
            </a:r>
            <a:r>
              <a:rPr lang="en-US" altLang="ko-KR" sz="1300" dirty="0"/>
              <a:t>(0), </a:t>
            </a:r>
            <a:r>
              <a:rPr lang="en-US" altLang="ko-KR" sz="1300" dirty="0" err="1"/>
              <a:t>tris</a:t>
            </a:r>
            <a:r>
              <a:rPr lang="en-US" altLang="ko-KR" sz="1300" dirty="0"/>
              <a:t>(NULL), P(NULL), N(NULL)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{     // : </a:t>
            </a:r>
            <a:r>
              <a:rPr lang="ko-KR" altLang="en-US" sz="1300" dirty="0" smtClean="0"/>
              <a:t>는 초기화 리스트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    ... </a:t>
            </a:r>
            <a:br>
              <a:rPr lang="en-US" altLang="ko-KR" sz="1300" dirty="0" smtClean="0"/>
            </a:br>
            <a:r>
              <a:rPr lang="en-US" altLang="ko-KR" sz="1300" dirty="0" smtClean="0"/>
              <a:t>        </a:t>
            </a:r>
            <a:r>
              <a:rPr lang="en-US" altLang="ko-KR" sz="1300" b="1" dirty="0" smtClean="0"/>
              <a:t>for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(uint32_t i = 0; i &lt; </a:t>
            </a:r>
            <a:r>
              <a:rPr lang="en-US" altLang="ko-KR" sz="1300" dirty="0" err="1"/>
              <a:t>maxVertIndex</a:t>
            </a:r>
            <a:r>
              <a:rPr lang="en-US" altLang="ko-KR" sz="1300" dirty="0"/>
              <a:t> + 1; ++i) {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        </a:t>
            </a:r>
            <a:r>
              <a:rPr lang="en-US" altLang="ko-KR" sz="1300" dirty="0" err="1" smtClean="0"/>
              <a:t>objectToWorld.multVecMatrix</a:t>
            </a:r>
            <a:r>
              <a:rPr lang="en-US" altLang="ko-KR" sz="1300" dirty="0" smtClean="0"/>
              <a:t>(</a:t>
            </a:r>
            <a:r>
              <a:rPr lang="en-US" altLang="ko-KR" sz="1300" dirty="0" err="1" smtClean="0"/>
              <a:t>pts</a:t>
            </a:r>
            <a:r>
              <a:rPr lang="en-US" altLang="ko-KR" sz="1300" dirty="0" smtClean="0"/>
              <a:t>[i</a:t>
            </a:r>
            <a:r>
              <a:rPr lang="en-US" altLang="ko-KR" sz="1300" dirty="0"/>
              <a:t>], P[i]);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        </a:t>
            </a:r>
            <a:r>
              <a:rPr lang="en-US" altLang="ko-KR" sz="1300" dirty="0" err="1" smtClean="0"/>
              <a:t>bbox.extendBy</a:t>
            </a:r>
            <a:r>
              <a:rPr lang="en-US" altLang="ko-KR" sz="1300" dirty="0" smtClean="0"/>
              <a:t>(P[i</a:t>
            </a:r>
            <a:r>
              <a:rPr lang="en-US" altLang="ko-KR" sz="1300" dirty="0"/>
              <a:t>]);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    } </a:t>
            </a:r>
            <a:br>
              <a:rPr lang="en-US" altLang="ko-KR" sz="1300" dirty="0" smtClean="0"/>
            </a:br>
            <a:r>
              <a:rPr lang="en-US" altLang="ko-KR" sz="1300" dirty="0" smtClean="0"/>
              <a:t>        ... </a:t>
            </a:r>
            <a:br>
              <a:rPr lang="en-US" altLang="ko-KR" sz="1300" dirty="0" smtClean="0"/>
            </a:br>
            <a:r>
              <a:rPr lang="en-US" altLang="ko-KR" sz="1300" dirty="0" smtClean="0"/>
              <a:t>    } </a:t>
            </a:r>
            <a:br>
              <a:rPr lang="en-US" altLang="ko-KR" sz="1300" dirty="0" smtClean="0"/>
            </a:br>
            <a:r>
              <a:rPr lang="en-US" altLang="ko-KR" sz="1300" dirty="0"/>
              <a:t>};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endParaRPr lang="ko-KR" altLang="en-US" sz="1300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300" dirty="0" smtClean="0"/>
              <a:t>template&lt;</a:t>
            </a:r>
            <a:r>
              <a:rPr lang="en-US" altLang="ko-KR" sz="1300" dirty="0" err="1" smtClean="0"/>
              <a:t>typename</a:t>
            </a:r>
            <a:r>
              <a:rPr lang="en-US" altLang="ko-KR" sz="1300" dirty="0" smtClean="0"/>
              <a:t> T, uint32_t D&gt; //unit32_t</a:t>
            </a:r>
            <a:r>
              <a:rPr lang="ko-KR" altLang="en-US" sz="1300" dirty="0" smtClean="0"/>
              <a:t>는 </a:t>
            </a:r>
            <a:r>
              <a:rPr lang="en-US" altLang="ko-KR" sz="1300" dirty="0" smtClean="0"/>
              <a:t>unsigned </a:t>
            </a:r>
            <a:r>
              <a:rPr lang="en-US" altLang="ko-KR" sz="1300" dirty="0" err="1" smtClean="0"/>
              <a:t>int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b="1" dirty="0" smtClean="0"/>
              <a:t>class</a:t>
            </a:r>
            <a:r>
              <a:rPr lang="en-US" altLang="ko-KR" sz="1300" dirty="0" smtClean="0"/>
              <a:t> Box { </a:t>
            </a:r>
            <a:br>
              <a:rPr lang="en-US" altLang="ko-KR" sz="1300" dirty="0" smtClean="0"/>
            </a:br>
            <a:r>
              <a:rPr lang="en-US" altLang="ko-KR" sz="1300" b="1" dirty="0" smtClean="0"/>
              <a:t>public</a:t>
            </a:r>
            <a:r>
              <a:rPr lang="en-US" altLang="ko-KR" sz="1300" dirty="0" smtClean="0"/>
              <a:t>: </a:t>
            </a:r>
            <a:br>
              <a:rPr lang="en-US" altLang="ko-KR" sz="1300" dirty="0" smtClean="0"/>
            </a:br>
            <a:r>
              <a:rPr lang="en-US" altLang="ko-KR" sz="1300" dirty="0" smtClean="0"/>
              <a:t>    ... </a:t>
            </a:r>
            <a:br>
              <a:rPr lang="en-US" altLang="ko-KR" sz="1300" dirty="0" smtClean="0"/>
            </a:br>
            <a:r>
              <a:rPr lang="en-US" altLang="ko-KR" sz="1300" dirty="0" smtClean="0"/>
              <a:t>    void </a:t>
            </a:r>
            <a:r>
              <a:rPr lang="en-US" altLang="ko-KR" sz="1300" dirty="0" err="1" smtClean="0"/>
              <a:t>extendBy</a:t>
            </a:r>
            <a:r>
              <a:rPr lang="en-US" altLang="ko-KR" sz="1300" dirty="0" smtClean="0"/>
              <a:t>(</a:t>
            </a:r>
            <a:r>
              <a:rPr lang="en-US" altLang="ko-KR" sz="1300" b="1" dirty="0" err="1" smtClean="0"/>
              <a:t>const</a:t>
            </a:r>
            <a:r>
              <a:rPr lang="en-US" altLang="ko-KR" sz="1300" dirty="0" smtClean="0"/>
              <a:t> </a:t>
            </a:r>
            <a:r>
              <a:rPr lang="en-US" altLang="ko-KR" sz="1300" dirty="0" err="1" smtClean="0"/>
              <a:t>Vec</a:t>
            </a:r>
            <a:r>
              <a:rPr lang="en-US" altLang="ko-KR" sz="1300" dirty="0" smtClean="0"/>
              <a:t>&lt;T, D&gt; &amp;</a:t>
            </a:r>
            <a:r>
              <a:rPr lang="en-US" altLang="ko-KR" sz="1300" dirty="0" err="1" smtClean="0"/>
              <a:t>pt</a:t>
            </a:r>
            <a:r>
              <a:rPr lang="en-US" altLang="ko-KR" sz="1300" dirty="0" smtClean="0"/>
              <a:t>) </a:t>
            </a:r>
            <a:br>
              <a:rPr lang="en-US" altLang="ko-KR" sz="1300" dirty="0" smtClean="0"/>
            </a:br>
            <a:r>
              <a:rPr lang="en-US" altLang="ko-KR" sz="1300" dirty="0" smtClean="0"/>
              <a:t>    { </a:t>
            </a:r>
            <a:br>
              <a:rPr lang="en-US" altLang="ko-KR" sz="1300" dirty="0" smtClean="0"/>
            </a:br>
            <a:r>
              <a:rPr lang="en-US" altLang="ko-KR" sz="1300" dirty="0" smtClean="0"/>
              <a:t>        </a:t>
            </a:r>
            <a:r>
              <a:rPr lang="en-US" altLang="ko-KR" sz="1300" b="1" dirty="0" smtClean="0"/>
              <a:t>for</a:t>
            </a:r>
            <a:r>
              <a:rPr lang="en-US" altLang="ko-KR" sz="1300" dirty="0" smtClean="0"/>
              <a:t> (</a:t>
            </a:r>
            <a:r>
              <a:rPr lang="en-US" altLang="ko-KR" sz="1300" dirty="0" err="1" smtClean="0"/>
              <a:t>size_t</a:t>
            </a:r>
            <a:r>
              <a:rPr lang="en-US" altLang="ko-KR" sz="1300" dirty="0" smtClean="0"/>
              <a:t> i = 0; i &lt; D; ++i) { </a:t>
            </a:r>
            <a:br>
              <a:rPr lang="en-US" altLang="ko-KR" sz="1300" dirty="0" smtClean="0"/>
            </a:br>
            <a:r>
              <a:rPr lang="en-US" altLang="ko-KR" sz="1300" dirty="0" smtClean="0"/>
              <a:t>            </a:t>
            </a:r>
            <a:r>
              <a:rPr lang="en-US" altLang="ko-KR" sz="1300" b="1" dirty="0" smtClean="0"/>
              <a:t>if</a:t>
            </a:r>
            <a:r>
              <a:rPr lang="en-US" altLang="ko-KR" sz="1300" dirty="0" smtClean="0"/>
              <a:t> (</a:t>
            </a:r>
            <a:r>
              <a:rPr lang="en-US" altLang="ko-KR" sz="1300" dirty="0" err="1" smtClean="0"/>
              <a:t>pt</a:t>
            </a:r>
            <a:r>
              <a:rPr lang="en-US" altLang="ko-KR" sz="1300" dirty="0" smtClean="0"/>
              <a:t>[i] &lt; bounds[0][i]) bounds[0][i] = </a:t>
            </a:r>
            <a:r>
              <a:rPr lang="en-US" altLang="ko-KR" sz="1300" dirty="0" err="1" smtClean="0"/>
              <a:t>pt</a:t>
            </a:r>
            <a:r>
              <a:rPr lang="en-US" altLang="ko-KR" sz="1300" dirty="0" smtClean="0"/>
              <a:t>[i]; </a:t>
            </a:r>
            <a:br>
              <a:rPr lang="en-US" altLang="ko-KR" sz="1300" dirty="0" smtClean="0"/>
            </a:br>
            <a:r>
              <a:rPr lang="en-US" altLang="ko-KR" sz="1300" dirty="0" smtClean="0"/>
              <a:t>            </a:t>
            </a:r>
            <a:r>
              <a:rPr lang="en-US" altLang="ko-KR" sz="1300" b="1" dirty="0" smtClean="0"/>
              <a:t>if</a:t>
            </a:r>
            <a:r>
              <a:rPr lang="en-US" altLang="ko-KR" sz="1300" dirty="0" smtClean="0"/>
              <a:t> (</a:t>
            </a:r>
            <a:r>
              <a:rPr lang="en-US" altLang="ko-KR" sz="1300" dirty="0" err="1" smtClean="0"/>
              <a:t>pt</a:t>
            </a:r>
            <a:r>
              <a:rPr lang="en-US" altLang="ko-KR" sz="1300" dirty="0" smtClean="0"/>
              <a:t>[i] &gt; bounds[1][i]) bounds[1][i] = </a:t>
            </a:r>
            <a:r>
              <a:rPr lang="en-US" altLang="ko-KR" sz="1300" dirty="0" err="1" smtClean="0"/>
              <a:t>pt</a:t>
            </a:r>
            <a:r>
              <a:rPr lang="en-US" altLang="ko-KR" sz="1300" dirty="0" smtClean="0"/>
              <a:t>[i]; </a:t>
            </a:r>
            <a:br>
              <a:rPr lang="en-US" altLang="ko-KR" sz="1300" dirty="0" smtClean="0"/>
            </a:br>
            <a:r>
              <a:rPr lang="en-US" altLang="ko-KR" sz="1300" dirty="0" smtClean="0"/>
              <a:t>        } // </a:t>
            </a:r>
            <a:r>
              <a:rPr lang="ko-KR" altLang="en-US" sz="1300" dirty="0" smtClean="0"/>
              <a:t>최소에서 최댓값 찾기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} </a:t>
            </a:r>
            <a:br>
              <a:rPr lang="en-US" altLang="ko-KR" sz="1300" dirty="0" smtClean="0"/>
            </a:br>
            <a:r>
              <a:rPr lang="en-US" altLang="ko-KR" sz="1300" dirty="0" smtClean="0"/>
              <a:t>    ... </a:t>
            </a:r>
            <a:br>
              <a:rPr lang="en-US" altLang="ko-KR" sz="1300" dirty="0" smtClean="0"/>
            </a:br>
            <a:r>
              <a:rPr lang="en-US" altLang="ko-KR" sz="1300" dirty="0" smtClean="0"/>
              <a:t>}; </a:t>
            </a:r>
            <a:endParaRPr lang="ko-KR" altLang="en-US" sz="1300" dirty="0" smtClean="0"/>
          </a:p>
          <a:p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2261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그림</a:t>
            </a:r>
            <a:r>
              <a:rPr lang="en-US" altLang="ko-KR" dirty="0" smtClean="0"/>
              <a:t>/Box </a:t>
            </a:r>
            <a:r>
              <a:rPr lang="ko-KR" altLang="en-US" dirty="0" smtClean="0"/>
              <a:t>충돌검사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427984" y="1628800"/>
            <a:ext cx="425881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uint64_t </a:t>
            </a:r>
            <a:r>
              <a:rPr lang="en-US" altLang="ko-KR" sz="1600" dirty="0" err="1"/>
              <a:t>numRayBoxTests</a:t>
            </a:r>
            <a:r>
              <a:rPr lang="en-US" altLang="ko-KR" sz="1600" dirty="0"/>
              <a:t> = 0;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/>
              <a:t>template&lt;</a:t>
            </a:r>
            <a:r>
              <a:rPr lang="en-US" altLang="ko-KR" sz="1600" dirty="0" err="1"/>
              <a:t>typename</a:t>
            </a:r>
            <a:r>
              <a:rPr lang="en-US" altLang="ko-KR" sz="1600" dirty="0"/>
              <a:t> T, uint32_t D&gt;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/>
              <a:t>bool</a:t>
            </a:r>
            <a:r>
              <a:rPr lang="en-US" altLang="ko-KR" sz="1600" dirty="0"/>
              <a:t> Box</a:t>
            </a:r>
            <a:r>
              <a:rPr lang="en-US" altLang="ko-KR" sz="1600" dirty="0" smtClean="0"/>
              <a:t>::intersect(</a:t>
            </a:r>
            <a:r>
              <a:rPr lang="en-US" altLang="ko-KR" sz="1600" b="1" dirty="0" err="1" smtClean="0"/>
              <a:t>const</a:t>
            </a:r>
            <a:r>
              <a:rPr lang="en-US" altLang="ko-KR" sz="1600" dirty="0" smtClean="0"/>
              <a:t> Ray&lt;T&gt; &amp;r) </a:t>
            </a:r>
            <a:r>
              <a:rPr lang="en-US" altLang="ko-KR" sz="1600" b="1" dirty="0" err="1" smtClean="0"/>
              <a:t>const</a:t>
            </a:r>
            <a:r>
              <a:rPr lang="en-US" altLang="ko-KR" sz="1600" dirty="0" smtClean="0"/>
              <a:t> // </a:t>
            </a:r>
            <a:r>
              <a:rPr lang="ko-KR" altLang="en-US" sz="1600" dirty="0" err="1" smtClean="0"/>
              <a:t>맴버</a:t>
            </a:r>
            <a:r>
              <a:rPr lang="ko-KR" altLang="en-US" sz="1600" dirty="0" smtClean="0"/>
              <a:t> 함수 변경하지 않기 위한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{ </a:t>
            </a:r>
            <a:br>
              <a:rPr lang="en-US" altLang="ko-KR" sz="1600" dirty="0" smtClean="0"/>
            </a:br>
            <a:r>
              <a:rPr lang="en-US" altLang="ko-KR" sz="1600" dirty="0" smtClean="0"/>
              <a:t>    __</a:t>
            </a:r>
            <a:r>
              <a:rPr lang="en-US" altLang="ko-KR" sz="1600" dirty="0" err="1" smtClean="0"/>
              <a:t>sync_fetch_and_add</a:t>
            </a:r>
            <a:r>
              <a:rPr lang="en-US" altLang="ko-KR" sz="1600" dirty="0" smtClean="0"/>
              <a:t>(&amp;</a:t>
            </a:r>
            <a:r>
              <a:rPr lang="en-US" altLang="ko-KR" sz="1600" dirty="0" err="1" smtClean="0"/>
              <a:t>numRayBoxTests</a:t>
            </a:r>
            <a:r>
              <a:rPr lang="en-US" altLang="ko-KR" sz="1600" dirty="0" smtClean="0"/>
              <a:t>, 1); </a:t>
            </a:r>
            <a:br>
              <a:rPr lang="en-US" altLang="ko-KR" sz="1600" dirty="0" smtClean="0"/>
            </a:br>
            <a:r>
              <a:rPr lang="en-US" altLang="ko-KR" sz="1600" dirty="0" smtClean="0"/>
              <a:t>    ... </a:t>
            </a:r>
            <a:br>
              <a:rPr lang="en-US" altLang="ko-KR" sz="1600" dirty="0" smtClean="0"/>
            </a:br>
            <a:r>
              <a:rPr lang="en-US" altLang="ko-KR" sz="1600" dirty="0" smtClean="0"/>
              <a:t>    </a:t>
            </a:r>
            <a:r>
              <a:rPr lang="en-US" altLang="ko-KR" sz="1600" b="1" dirty="0" smtClean="0"/>
              <a:t>return</a:t>
            </a:r>
            <a:r>
              <a:rPr lang="en-US" altLang="ko-KR" sz="1600" dirty="0" smtClean="0"/>
              <a:t> true; </a:t>
            </a:r>
            <a:br>
              <a:rPr lang="en-US" altLang="ko-KR" sz="1600" dirty="0" smtClean="0"/>
            </a:br>
            <a:r>
              <a:rPr lang="en-US" altLang="ko-KR" sz="1600" dirty="0" smtClean="0"/>
              <a:t>}   </a:t>
            </a:r>
            <a:r>
              <a:rPr lang="en-US" altLang="ko-KR" sz="1600" dirty="0" smtClean="0">
                <a:solidFill>
                  <a:srgbClr val="FF0000"/>
                </a:solidFill>
              </a:rPr>
              <a:t>//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기존의 삼각형 대신 박스 단위의 오브젝트가 빛과 충돌했는지 측정한다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285750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6576" y="465313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경계 상자 </a:t>
            </a:r>
            <a:r>
              <a:rPr lang="en-US" altLang="ko-KR" dirty="0" smtClean="0"/>
              <a:t>P</a:t>
            </a:r>
            <a:r>
              <a:rPr lang="ko-KR" altLang="en-US" dirty="0" smtClean="0"/>
              <a:t>의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1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충돌검</a:t>
            </a:r>
            <a:r>
              <a:rPr lang="ko-KR" altLang="en-US" dirty="0"/>
              <a:t>사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99999" y="1628800"/>
            <a:ext cx="8964488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b="1" dirty="0" err="1"/>
              <a:t>const</a:t>
            </a:r>
            <a:r>
              <a:rPr lang="en-US" altLang="ko-KR" dirty="0"/>
              <a:t> Object* </a:t>
            </a:r>
            <a:r>
              <a:rPr lang="en-US" altLang="ko-KR" dirty="0" err="1"/>
              <a:t>AccelerationStructure</a:t>
            </a:r>
            <a:r>
              <a:rPr lang="en-US" altLang="ko-KR" dirty="0"/>
              <a:t>::intersect(</a:t>
            </a:r>
            <a:r>
              <a:rPr lang="en-US" altLang="ko-KR" b="1" dirty="0" err="1"/>
              <a:t>const</a:t>
            </a:r>
            <a:r>
              <a:rPr lang="en-US" altLang="ko-KR" dirty="0"/>
              <a:t> Ray&lt;float&gt; &amp;ray, </a:t>
            </a:r>
            <a:r>
              <a:rPr lang="en-US" altLang="ko-KR" dirty="0" err="1"/>
              <a:t>IsectData</a:t>
            </a:r>
            <a:r>
              <a:rPr lang="en-US" altLang="ko-KR" dirty="0"/>
              <a:t> &amp;</a:t>
            </a:r>
            <a:r>
              <a:rPr lang="en-US" altLang="ko-KR" dirty="0" err="1"/>
              <a:t>isectData</a:t>
            </a:r>
            <a:r>
              <a:rPr lang="en-US" altLang="ko-KR" dirty="0"/>
              <a:t>) </a:t>
            </a:r>
            <a:r>
              <a:rPr lang="en-US" altLang="ko-KR" b="1" dirty="0" err="1"/>
              <a:t>const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{ 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b="1" dirty="0" smtClean="0"/>
              <a:t>float</a:t>
            </a:r>
            <a:r>
              <a:rPr lang="en-US" altLang="ko-KR" dirty="0" smtClean="0"/>
              <a:t> </a:t>
            </a:r>
            <a:r>
              <a:rPr lang="en-US" altLang="ko-KR" dirty="0" err="1"/>
              <a:t>tClosest</a:t>
            </a:r>
            <a:r>
              <a:rPr lang="en-US" altLang="ko-KR" dirty="0"/>
              <a:t> = </a:t>
            </a:r>
            <a:r>
              <a:rPr lang="en-US" altLang="ko-KR" dirty="0" err="1"/>
              <a:t>ray.tmax</a:t>
            </a:r>
            <a:r>
              <a:rPr lang="en-US" altLang="ko-KR" dirty="0"/>
              <a:t>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Object </a:t>
            </a:r>
            <a:r>
              <a:rPr lang="en-US" altLang="ko-KR" dirty="0"/>
              <a:t>*</a:t>
            </a:r>
            <a:r>
              <a:rPr lang="en-US" altLang="ko-KR" dirty="0" err="1"/>
              <a:t>hitObject</a:t>
            </a:r>
            <a:r>
              <a:rPr lang="en-US" altLang="ko-KR" dirty="0"/>
              <a:t> = NULL;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b="1" dirty="0" smtClean="0"/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size_t</a:t>
            </a:r>
            <a:r>
              <a:rPr lang="en-US" altLang="ko-KR" dirty="0"/>
              <a:t> i = 0; i &lt; </a:t>
            </a:r>
            <a:r>
              <a:rPr lang="en-US" altLang="ko-KR" dirty="0" err="1"/>
              <a:t>rc</a:t>
            </a:r>
            <a:r>
              <a:rPr lang="en-US" altLang="ko-KR" dirty="0"/>
              <a:t>-&gt;</a:t>
            </a:r>
            <a:r>
              <a:rPr lang="en-US" altLang="ko-KR" dirty="0" err="1"/>
              <a:t>objects.size</a:t>
            </a:r>
            <a:r>
              <a:rPr lang="en-US" altLang="ko-KR" dirty="0"/>
              <a:t>(); ++i) {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Ray r(ray); </a:t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b="1" dirty="0" smtClean="0"/>
              <a:t>if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rc</a:t>
            </a:r>
            <a:r>
              <a:rPr lang="en-US" altLang="ko-KR" dirty="0" smtClean="0"/>
              <a:t>-&gt;objects[i]-&gt;</a:t>
            </a:r>
            <a:r>
              <a:rPr lang="en-US" altLang="ko-KR" dirty="0" err="1" smtClean="0"/>
              <a:t>bbox.intersect</a:t>
            </a:r>
            <a:r>
              <a:rPr lang="en-US" altLang="ko-KR" dirty="0" smtClean="0"/>
              <a:t>(r)) { </a:t>
            </a:r>
            <a:br>
              <a:rPr lang="en-US" altLang="ko-KR" dirty="0" smtClean="0"/>
            </a:br>
            <a:r>
              <a:rPr lang="en-US" altLang="ko-KR" dirty="0" smtClean="0"/>
              <a:t>          </a:t>
            </a:r>
            <a:r>
              <a:rPr lang="en-US" altLang="ko-KR" dirty="0" err="1" smtClean="0"/>
              <a:t>IsectData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isectDataCurrent</a:t>
            </a:r>
            <a:r>
              <a:rPr lang="en-US" altLang="ko-KR" dirty="0" smtClean="0"/>
              <a:t>; </a:t>
            </a:r>
            <a:br>
              <a:rPr lang="en-US" altLang="ko-KR" dirty="0" smtClean="0"/>
            </a:br>
            <a:r>
              <a:rPr lang="en-US" altLang="ko-KR" dirty="0" smtClean="0"/>
              <a:t>          </a:t>
            </a:r>
            <a:r>
              <a:rPr lang="en-US" altLang="ko-KR" b="1" dirty="0" smtClean="0"/>
              <a:t>if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rc</a:t>
            </a:r>
            <a:r>
              <a:rPr lang="en-US" altLang="ko-KR" dirty="0" smtClean="0"/>
              <a:t>-&gt;objects[i]-&gt;intersect(ray, </a:t>
            </a:r>
            <a:r>
              <a:rPr lang="en-US" altLang="ko-KR" dirty="0" err="1" smtClean="0"/>
              <a:t>isectDataCurrent</a:t>
            </a:r>
            <a:r>
              <a:rPr lang="en-US" altLang="ko-KR" dirty="0" smtClean="0"/>
              <a:t>)) { </a:t>
            </a:r>
            <a:br>
              <a:rPr lang="en-US" altLang="ko-KR" dirty="0" smtClean="0"/>
            </a:br>
            <a:r>
              <a:rPr lang="en-US" altLang="ko-KR" dirty="0" smtClean="0"/>
              <a:t>            </a:t>
            </a:r>
            <a:r>
              <a:rPr lang="en-US" altLang="ko-KR" b="1" dirty="0" smtClean="0"/>
              <a:t>if</a:t>
            </a:r>
            <a:r>
              <a:rPr lang="en-US" altLang="ko-KR" dirty="0" smtClean="0"/>
              <a:t> (isectDataCurrent.t &lt; </a:t>
            </a:r>
            <a:r>
              <a:rPr lang="en-US" altLang="ko-KR" dirty="0" err="1" smtClean="0"/>
              <a:t>tClosest</a:t>
            </a:r>
            <a:r>
              <a:rPr lang="en-US" altLang="ko-KR" dirty="0" smtClean="0"/>
              <a:t> &amp;&amp; isectDataCurrent.t &gt; </a:t>
            </a:r>
            <a:r>
              <a:rPr lang="en-US" altLang="ko-KR" dirty="0" err="1" smtClean="0"/>
              <a:t>ray.tmin</a:t>
            </a:r>
            <a:r>
              <a:rPr lang="en-US" altLang="ko-KR" dirty="0" smtClean="0"/>
              <a:t>) { </a:t>
            </a:r>
            <a:br>
              <a:rPr lang="en-US" altLang="ko-KR" dirty="0" smtClean="0"/>
            </a:br>
            <a:r>
              <a:rPr lang="en-US" altLang="ko-KR" dirty="0" smtClean="0"/>
              <a:t>              </a:t>
            </a:r>
            <a:r>
              <a:rPr lang="en-US" altLang="ko-KR" dirty="0" err="1" smtClean="0"/>
              <a:t>isectData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isectDataCurrent</a:t>
            </a:r>
            <a:r>
              <a:rPr lang="en-US" altLang="ko-KR" dirty="0" smtClean="0"/>
              <a:t>; </a:t>
            </a:r>
            <a:br>
              <a:rPr lang="en-US" altLang="ko-KR" dirty="0" smtClean="0"/>
            </a:br>
            <a:r>
              <a:rPr lang="en-US" altLang="ko-KR" dirty="0" smtClean="0"/>
              <a:t>              </a:t>
            </a:r>
            <a:r>
              <a:rPr lang="en-US" altLang="ko-KR" dirty="0" err="1" smtClean="0"/>
              <a:t>hitObject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rc</a:t>
            </a:r>
            <a:r>
              <a:rPr lang="en-US" altLang="ko-KR" dirty="0" smtClean="0"/>
              <a:t>-&gt;objects[i]; </a:t>
            </a:r>
            <a:br>
              <a:rPr lang="en-US" altLang="ko-KR" dirty="0" smtClean="0"/>
            </a:br>
            <a:r>
              <a:rPr lang="en-US" altLang="ko-KR" dirty="0" smtClean="0"/>
              <a:t>              </a:t>
            </a:r>
            <a:r>
              <a:rPr lang="en-US" altLang="ko-KR" dirty="0" err="1" smtClean="0"/>
              <a:t>tClosest</a:t>
            </a:r>
            <a:r>
              <a:rPr lang="en-US" altLang="ko-KR" dirty="0" smtClean="0"/>
              <a:t> = isectDataCurrent.t; </a:t>
            </a:r>
            <a:br>
              <a:rPr lang="en-US" altLang="ko-KR" dirty="0" smtClean="0"/>
            </a:br>
            <a:r>
              <a:rPr lang="en-US" altLang="ko-KR" dirty="0" smtClean="0"/>
              <a:t>            } </a:t>
            </a:r>
            <a:br>
              <a:rPr lang="en-US" altLang="ko-KR" dirty="0" smtClean="0"/>
            </a:br>
            <a:r>
              <a:rPr lang="en-US" altLang="ko-KR" dirty="0" smtClean="0"/>
              <a:t>          } </a:t>
            </a:r>
            <a:br>
              <a:rPr lang="en-US" altLang="ko-KR" dirty="0" smtClean="0"/>
            </a:br>
            <a:r>
              <a:rPr lang="en-US" altLang="ko-KR" dirty="0" smtClean="0"/>
              <a:t>       } </a:t>
            </a:r>
            <a:br>
              <a:rPr lang="en-US" altLang="ko-KR" dirty="0" smtClean="0"/>
            </a:br>
            <a:r>
              <a:rPr lang="en-US" altLang="ko-KR" dirty="0" smtClean="0"/>
              <a:t>    } </a:t>
            </a:r>
            <a:br>
              <a:rPr lang="en-US" altLang="ko-KR" dirty="0" smtClean="0"/>
            </a:br>
            <a:r>
              <a:rPr lang="en-US" altLang="ko-KR" b="1" dirty="0" smtClean="0"/>
              <a:t>return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tClosest</a:t>
            </a:r>
            <a:r>
              <a:rPr lang="en-US" altLang="ko-KR" dirty="0" smtClean="0"/>
              <a:t> &lt; </a:t>
            </a:r>
            <a:r>
              <a:rPr lang="en-US" altLang="ko-KR" dirty="0" err="1" smtClean="0"/>
              <a:t>ray.tmax</a:t>
            </a:r>
            <a:r>
              <a:rPr lang="en-US" altLang="ko-KR" dirty="0" smtClean="0"/>
              <a:t>) ? </a:t>
            </a:r>
            <a:r>
              <a:rPr lang="en-US" altLang="ko-KR" dirty="0" err="1" smtClean="0"/>
              <a:t>hitObject</a:t>
            </a:r>
            <a:r>
              <a:rPr lang="en-US" altLang="ko-KR" dirty="0" smtClean="0"/>
              <a:t> : NULL;</a:t>
            </a:r>
          </a:p>
          <a:p>
            <a:pPr marL="0" indent="0">
              <a:buNone/>
            </a:pPr>
            <a:r>
              <a:rPr lang="en-US" altLang="ko-KR" dirty="0" smtClean="0"/>
              <a:t>}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// </a:t>
            </a:r>
            <a:r>
              <a:rPr lang="ko-KR" altLang="en-US" dirty="0" smtClean="0">
                <a:solidFill>
                  <a:srgbClr val="FF0000"/>
                </a:solidFill>
              </a:rPr>
              <a:t>이것을 오브젝트 단위로 확인한다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이전 슬라이드에서 만든 </a:t>
            </a:r>
            <a:r>
              <a:rPr lang="en-US" altLang="ko-KR" dirty="0" smtClean="0">
                <a:solidFill>
                  <a:srgbClr val="FF0000"/>
                </a:solidFill>
              </a:rPr>
              <a:t>BOX::intersect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메서드를</a:t>
            </a:r>
            <a:r>
              <a:rPr lang="ko-KR" altLang="en-US" dirty="0" smtClean="0">
                <a:solidFill>
                  <a:srgbClr val="FF0000"/>
                </a:solidFill>
              </a:rPr>
              <a:t> 활용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7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빛 충돌검사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template&lt;</a:t>
            </a:r>
            <a:r>
              <a:rPr lang="en-US" altLang="ko-KR" sz="1800" dirty="0" err="1"/>
              <a:t>typename</a:t>
            </a:r>
            <a:r>
              <a:rPr lang="en-US" altLang="ko-KR" sz="1800" dirty="0"/>
              <a:t> T&gt;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/>
              <a:t>void trace(</a:t>
            </a:r>
            <a:r>
              <a:rPr lang="en-US" altLang="ko-KR" sz="1800" b="1" dirty="0" err="1"/>
              <a:t>const</a:t>
            </a:r>
            <a:r>
              <a:rPr lang="en-US" altLang="ko-KR" sz="1800" dirty="0"/>
              <a:t> Ray&lt;T&gt; ray, </a:t>
            </a:r>
            <a:r>
              <a:rPr lang="en-US" altLang="ko-KR" sz="1800" b="1" dirty="0" err="1"/>
              <a:t>const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RenderContext</a:t>
            </a:r>
            <a:r>
              <a:rPr lang="en-US" altLang="ko-KR" sz="1800" dirty="0"/>
              <a:t> *</a:t>
            </a:r>
            <a:r>
              <a:rPr lang="en-US" altLang="ko-KR" sz="1800" dirty="0" err="1"/>
              <a:t>rc</a:t>
            </a:r>
            <a:r>
              <a:rPr lang="en-US" altLang="ko-KR" sz="1800" dirty="0"/>
              <a:t>, Spectrum &amp;s) </a:t>
            </a:r>
            <a:r>
              <a:rPr lang="en-US" altLang="ko-KR" sz="1800" dirty="0" smtClean="0"/>
              <a:t>{ 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  <a:r>
              <a:rPr lang="en-US" altLang="ko-KR" sz="1800" dirty="0" err="1" smtClean="0"/>
              <a:t>IsectData</a:t>
            </a:r>
            <a:r>
              <a:rPr lang="en-US" altLang="ko-KR" sz="1800" dirty="0" smtClean="0"/>
              <a:t> </a:t>
            </a:r>
            <a:r>
              <a:rPr lang="en-US" altLang="ko-KR" sz="1800" dirty="0" err="1"/>
              <a:t>isectData</a:t>
            </a:r>
            <a:r>
              <a:rPr lang="en-US" altLang="ko-KR" sz="1800" dirty="0"/>
              <a:t>; </a:t>
            </a:r>
            <a:r>
              <a:rPr lang="en-US" altLang="ko-KR" sz="1800" dirty="0" smtClean="0"/>
              <a:t> 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  <a:r>
              <a:rPr lang="en-US" altLang="ko-KR" sz="1800" b="1" dirty="0" err="1" smtClean="0"/>
              <a:t>const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Object *</a:t>
            </a:r>
            <a:r>
              <a:rPr lang="en-US" altLang="ko-KR" sz="1800" dirty="0" err="1"/>
              <a:t>hitObject</a:t>
            </a:r>
            <a:r>
              <a:rPr lang="en-US" altLang="ko-KR" sz="1800" dirty="0"/>
              <a:t> = NULL;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  <a:r>
              <a:rPr lang="en-US" altLang="ko-KR" sz="1800" b="1" dirty="0" smtClean="0"/>
              <a:t>if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((</a:t>
            </a:r>
            <a:r>
              <a:rPr lang="en-US" altLang="ko-KR" sz="1800" dirty="0" err="1"/>
              <a:t>hitObject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rc</a:t>
            </a:r>
            <a:r>
              <a:rPr lang="en-US" altLang="ko-KR" sz="1800" dirty="0"/>
              <a:t>-&gt;</a:t>
            </a:r>
            <a:r>
              <a:rPr lang="en-US" altLang="ko-KR" sz="1800" dirty="0" err="1"/>
              <a:t>accelStruct</a:t>
            </a:r>
            <a:r>
              <a:rPr lang="en-US" altLang="ko-KR" sz="1800" dirty="0"/>
              <a:t>-&gt;intersect(ray, </a:t>
            </a:r>
            <a:r>
              <a:rPr lang="en-US" altLang="ko-KR" sz="1800" dirty="0" err="1"/>
              <a:t>isectData</a:t>
            </a:r>
            <a:r>
              <a:rPr lang="en-US" altLang="ko-KR" sz="1800" dirty="0"/>
              <a:t>)) != NULL)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s.xyz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= </a:t>
            </a:r>
            <a:r>
              <a:rPr lang="en-US" altLang="ko-KR" sz="1800" dirty="0" err="1"/>
              <a:t>hitObject</a:t>
            </a:r>
            <a:r>
              <a:rPr lang="en-US" altLang="ko-KR" sz="1800" dirty="0"/>
              <a:t>-&gt;color;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else </a:t>
            </a:r>
            <a:br>
              <a:rPr lang="en-US" altLang="ko-KR" sz="1800" dirty="0" smtClean="0"/>
            </a:b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s.xyz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= </a:t>
            </a:r>
            <a:r>
              <a:rPr lang="en-US" altLang="ko-KR" sz="1800" dirty="0" err="1"/>
              <a:t>rc</a:t>
            </a:r>
            <a:r>
              <a:rPr lang="en-US" altLang="ko-KR" sz="1800" dirty="0"/>
              <a:t>-&gt;</a:t>
            </a:r>
            <a:r>
              <a:rPr lang="en-US" altLang="ko-KR" sz="1800" dirty="0" err="1"/>
              <a:t>backgroundColor</a:t>
            </a:r>
            <a:r>
              <a:rPr lang="en-US" altLang="ko-KR" sz="1800" dirty="0"/>
              <a:t>;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/>
              <a:t>} </a:t>
            </a:r>
            <a:r>
              <a:rPr lang="en-US" altLang="ko-KR" sz="1800" dirty="0" smtClean="0">
                <a:solidFill>
                  <a:srgbClr val="FF0000"/>
                </a:solidFill>
              </a:rPr>
              <a:t>// </a:t>
            </a:r>
            <a:r>
              <a:rPr lang="ko-KR" altLang="en-US" sz="1800" dirty="0" smtClean="0">
                <a:solidFill>
                  <a:srgbClr val="FF0000"/>
                </a:solidFill>
              </a:rPr>
              <a:t>최종 빛이 오브젝트에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부딧혔는지</a:t>
            </a:r>
            <a:r>
              <a:rPr lang="ko-KR" altLang="en-US" sz="1800" dirty="0" smtClean="0">
                <a:solidFill>
                  <a:srgbClr val="FF0000"/>
                </a:solidFill>
              </a:rPr>
              <a:t> 검사하는 함수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" y="4509120"/>
            <a:ext cx="887714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8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600" dirty="0"/>
              <a:t>slab</a:t>
            </a:r>
            <a:endParaRPr lang="ko-KR" altLang="en-US" spc="600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395536" y="2492896"/>
            <a:ext cx="4038600" cy="1324744"/>
          </a:xfrm>
        </p:spPr>
        <p:txBody>
          <a:bodyPr/>
          <a:lstStyle/>
          <a:p>
            <a:r>
              <a:rPr lang="ko-KR" altLang="en-US" dirty="0" smtClean="0"/>
              <a:t>위 설명 코드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2329656"/>
            <a:ext cx="2857500" cy="3067050"/>
          </a:xfrm>
        </p:spPr>
      </p:pic>
      <p:sp>
        <p:nvSpPr>
          <p:cNvPr id="9" name="내용 개체 틀 4"/>
          <p:cNvSpPr txBox="1">
            <a:spLocks/>
          </p:cNvSpPr>
          <p:nvPr/>
        </p:nvSpPr>
        <p:spPr>
          <a:xfrm>
            <a:off x="395536" y="4007159"/>
            <a:ext cx="4038600" cy="1324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최적화된 소스코드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5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1.3 Random Walks and Markov Chains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552A7E2-7507-41F7-AF9D-4EAAAAD2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" y="3320606"/>
            <a:ext cx="5522890" cy="2493428"/>
          </a:xfrm>
          <a:prstGeom prst="rect">
            <a:avLst/>
          </a:prstGeom>
        </p:spPr>
      </p:pic>
      <p:pic>
        <p:nvPicPr>
          <p:cNvPr id="4" name="Picture 4" descr="A picture containing object&#10;&#10;높은 신뢰도로 생성된 설명">
            <a:extLst>
              <a:ext uri="{FF2B5EF4-FFF2-40B4-BE49-F238E27FC236}">
                <a16:creationId xmlns="" xmlns:a16="http://schemas.microsoft.com/office/drawing/2014/main" id="{38B0D9F0-CCF7-4C92-8109-8A549CCB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16" y="4938027"/>
            <a:ext cx="1076325" cy="371475"/>
          </a:xfrm>
          <a:prstGeom prst="rect">
            <a:avLst/>
          </a:prstGeom>
        </p:spPr>
      </p:pic>
      <p:pic>
        <p:nvPicPr>
          <p:cNvPr id="5" name="Picture 6" descr="A picture containing object&#10;&#10;높은 신뢰도로 생성된 설명">
            <a:extLst>
              <a:ext uri="{FF2B5EF4-FFF2-40B4-BE49-F238E27FC236}">
                <a16:creationId xmlns="" xmlns:a16="http://schemas.microsoft.com/office/drawing/2014/main" id="{E345B43F-C368-42E0-9BAD-515F6077A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197" y="4885847"/>
            <a:ext cx="1076325" cy="409575"/>
          </a:xfrm>
          <a:prstGeom prst="rect">
            <a:avLst/>
          </a:prstGeom>
        </p:spPr>
      </p:pic>
      <p:sp>
        <p:nvSpPr>
          <p:cNvPr id="6" name="화살표: 오른쪽 19">
            <a:extLst>
              <a:ext uri="{FF2B5EF4-FFF2-40B4-BE49-F238E27FC236}">
                <a16:creationId xmlns="" xmlns:a16="http://schemas.microsoft.com/office/drawing/2014/main" id="{27EE121C-1F30-4D5E-AD9D-EE89B9F1DFDD}"/>
              </a:ext>
            </a:extLst>
          </p:cNvPr>
          <p:cNvSpPr/>
          <p:nvPr/>
        </p:nvSpPr>
        <p:spPr>
          <a:xfrm>
            <a:off x="5724128" y="4884370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Ray </a:t>
            </a:r>
            <a:r>
              <a:rPr lang="en-US" altLang="ko-KR" sz="2400" dirty="0" smtClean="0"/>
              <a:t>Tracing</a:t>
            </a:r>
            <a:r>
              <a:rPr lang="ko-KR" altLang="en-US" sz="2400" dirty="0" smtClean="0"/>
              <a:t>을 다이어그램으로 </a:t>
            </a:r>
            <a:r>
              <a:rPr lang="ko-KR" altLang="en-US" sz="2400" dirty="0" smtClean="0"/>
              <a:t>표현</a:t>
            </a:r>
            <a:r>
              <a:rPr lang="en-US" altLang="ko-KR" sz="2400" dirty="0" smtClean="0"/>
              <a:t>(3</a:t>
            </a:r>
            <a:r>
              <a:rPr lang="ko-KR" altLang="en-US" sz="2400" dirty="0" smtClean="0"/>
              <a:t>가지 상태</a:t>
            </a:r>
            <a:r>
              <a:rPr lang="en-US" altLang="ko-KR" sz="2400" dirty="0" smtClean="0"/>
              <a:t>)</a:t>
            </a:r>
            <a:endParaRPr lang="en-US" altLang="ko-KR" sz="2400" dirty="0" smtClean="0"/>
          </a:p>
          <a:p>
            <a:r>
              <a:rPr lang="ko-KR" altLang="en-US" sz="2400" dirty="0" smtClean="0"/>
              <a:t>확률 분포에 따라 </a:t>
            </a:r>
            <a:r>
              <a:rPr lang="en-US" altLang="ko-KR" sz="2400" dirty="0" smtClean="0"/>
              <a:t>i 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j</a:t>
            </a:r>
            <a:r>
              <a:rPr lang="ko-KR" altLang="en-US" sz="2400" dirty="0" smtClean="0"/>
              <a:t>로 무작위 선택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종료 </a:t>
            </a:r>
            <a:r>
              <a:rPr lang="ko-KR" altLang="en-US" sz="2400" dirty="0" err="1" smtClean="0"/>
              <a:t>될시에</a:t>
            </a:r>
            <a:r>
              <a:rPr lang="ko-KR" altLang="en-US" sz="2400" dirty="0" smtClean="0"/>
              <a:t> 상태 </a:t>
            </a:r>
            <a:r>
              <a:rPr lang="en-US" altLang="ko-KR" sz="2400" dirty="0" smtClean="0"/>
              <a:t>i</a:t>
            </a:r>
            <a:r>
              <a:rPr lang="ko-KR" altLang="en-US" sz="2400" dirty="0" smtClean="0"/>
              <a:t>때 의 </a:t>
            </a:r>
            <a:r>
              <a:rPr lang="en-US" altLang="ko-KR" sz="2400" dirty="0" smtClean="0"/>
              <a:t>score</a:t>
            </a:r>
            <a:r>
              <a:rPr lang="ko-KR" altLang="en-US" sz="2400" dirty="0" smtClean="0"/>
              <a:t>를 저장한다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610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경계 구역의 세분화</a:t>
            </a:r>
            <a:r>
              <a:rPr lang="en-US" altLang="ko-KR" dirty="0" smtClean="0"/>
              <a:t>_1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1916832"/>
            <a:ext cx="648072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b="1" dirty="0"/>
              <a:t>class</a:t>
            </a:r>
            <a:r>
              <a:rPr lang="en-US" altLang="ko-KR" sz="1500" dirty="0"/>
              <a:t> BVH : </a:t>
            </a:r>
            <a:r>
              <a:rPr lang="en-US" altLang="ko-KR" sz="1500" b="1" dirty="0"/>
              <a:t>public</a:t>
            </a:r>
            <a:r>
              <a:rPr lang="en-US" altLang="ko-KR" sz="1500" dirty="0"/>
              <a:t> </a:t>
            </a:r>
            <a:r>
              <a:rPr lang="en-US" altLang="ko-KR" sz="1500" dirty="0" err="1"/>
              <a:t>AccelerationStructure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{ </a:t>
            </a:r>
            <a:br>
              <a:rPr lang="en-US" altLang="ko-KR" sz="1500" dirty="0" smtClean="0"/>
            </a:br>
            <a:r>
              <a:rPr lang="en-US" altLang="ko-KR" sz="1500" dirty="0"/>
              <a:t> </a:t>
            </a:r>
            <a:r>
              <a:rPr lang="en-US" altLang="ko-KR" sz="1500" dirty="0" smtClean="0"/>
              <a:t> </a:t>
            </a:r>
            <a:r>
              <a:rPr lang="en-US" altLang="ko-KR" sz="1500" dirty="0" smtClean="0">
                <a:solidFill>
                  <a:srgbClr val="FF0000"/>
                </a:solidFill>
              </a:rPr>
              <a:t>static </a:t>
            </a:r>
            <a:r>
              <a:rPr lang="en-US" altLang="ko-KR" sz="1500" b="1" dirty="0" err="1">
                <a:solidFill>
                  <a:srgbClr val="FF0000"/>
                </a:solidFill>
              </a:rPr>
              <a:t>const</a:t>
            </a:r>
            <a:r>
              <a:rPr lang="en-US" altLang="ko-KR" sz="1500" dirty="0">
                <a:solidFill>
                  <a:srgbClr val="FF0000"/>
                </a:solidFill>
              </a:rPr>
              <a:t> uint8_t </a:t>
            </a:r>
            <a:r>
              <a:rPr lang="en-US" altLang="ko-KR" sz="1500" dirty="0" err="1">
                <a:solidFill>
                  <a:srgbClr val="FF0000"/>
                </a:solidFill>
              </a:rPr>
              <a:t>kNumPlaneSetNormals</a:t>
            </a:r>
            <a:r>
              <a:rPr lang="en-US" altLang="ko-KR" sz="1500" dirty="0">
                <a:solidFill>
                  <a:srgbClr val="FF0000"/>
                </a:solidFill>
              </a:rPr>
              <a:t> = 7; </a:t>
            </a:r>
            <a:r>
              <a:rPr lang="en-US" altLang="ko-KR" sz="1500" dirty="0" smtClean="0">
                <a:solidFill>
                  <a:srgbClr val="FF0000"/>
                </a:solidFill>
              </a:rPr>
              <a:t>// 7</a:t>
            </a:r>
            <a:r>
              <a:rPr lang="ko-KR" altLang="en-US" sz="1500" dirty="0" smtClean="0">
                <a:solidFill>
                  <a:srgbClr val="FF0000"/>
                </a:solidFill>
              </a:rPr>
              <a:t>개로 나눈다</a:t>
            </a:r>
            <a:r>
              <a:rPr lang="en-US" altLang="ko-KR" sz="1500" dirty="0" smtClean="0">
                <a:solidFill>
                  <a:srgbClr val="FF0000"/>
                </a:solidFill>
              </a:rPr>
              <a:t/>
            </a:r>
            <a:br>
              <a:rPr lang="en-US" altLang="ko-KR" sz="1500" dirty="0" smtClean="0">
                <a:solidFill>
                  <a:srgbClr val="FF0000"/>
                </a:solidFill>
              </a:rPr>
            </a:br>
            <a:r>
              <a:rPr lang="en-US" altLang="ko-KR" sz="1500" dirty="0" smtClean="0"/>
              <a:t>  static </a:t>
            </a:r>
            <a:r>
              <a:rPr lang="en-US" altLang="ko-KR" sz="1500" b="1" dirty="0" err="1"/>
              <a:t>const</a:t>
            </a:r>
            <a:r>
              <a:rPr lang="en-US" altLang="ko-KR" sz="1500" dirty="0"/>
              <a:t> Vec3f </a:t>
            </a:r>
            <a:r>
              <a:rPr lang="en-US" altLang="ko-KR" sz="1500" dirty="0" err="1"/>
              <a:t>planeSetNormals</a:t>
            </a:r>
            <a:r>
              <a:rPr lang="en-US" altLang="ko-KR" sz="1500" dirty="0"/>
              <a:t>[</a:t>
            </a:r>
            <a:r>
              <a:rPr lang="en-US" altLang="ko-KR" sz="1500" dirty="0" err="1"/>
              <a:t>kNumPlaneSetNormals</a:t>
            </a:r>
            <a:r>
              <a:rPr lang="en-US" altLang="ko-KR" sz="1500" dirty="0"/>
              <a:t>];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</a:t>
            </a:r>
            <a:r>
              <a:rPr lang="en-US" altLang="ko-KR" sz="1500" dirty="0" err="1" smtClean="0"/>
              <a:t>struct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Extents </a:t>
            </a:r>
            <a:r>
              <a:rPr lang="en-US" altLang="ko-KR" sz="1500" dirty="0" smtClean="0"/>
              <a:t>{ // inner </a:t>
            </a:r>
            <a:r>
              <a:rPr lang="ko-KR" altLang="en-US" sz="1500" dirty="0" smtClean="0"/>
              <a:t>구조</a:t>
            </a:r>
            <a:r>
              <a:rPr lang="ko-KR" altLang="en-US" sz="1500" dirty="0"/>
              <a:t>체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Extents</a:t>
            </a:r>
            <a:r>
              <a:rPr lang="en-US" altLang="ko-KR" sz="1500" dirty="0"/>
              <a:t>() </a:t>
            </a:r>
            <a:r>
              <a:rPr lang="en-US" altLang="ko-KR" sz="1500" dirty="0" smtClean="0"/>
              <a:t>{ </a:t>
            </a:r>
            <a:br>
              <a:rPr lang="en-US" altLang="ko-KR" sz="1500" dirty="0" smtClean="0"/>
            </a:br>
            <a:r>
              <a:rPr lang="en-US" altLang="ko-KR" sz="1500" dirty="0" smtClean="0"/>
              <a:t>    </a:t>
            </a:r>
            <a:r>
              <a:rPr lang="en-US" altLang="ko-KR" sz="1500" b="1" dirty="0" smtClean="0"/>
              <a:t>for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(uint8_t i = 0; i &lt; </a:t>
            </a:r>
            <a:r>
              <a:rPr lang="en-US" altLang="ko-KR" sz="1500" dirty="0" err="1"/>
              <a:t>kNumPlaneSetNormals</a:t>
            </a:r>
            <a:r>
              <a:rPr lang="en-US" altLang="ko-KR" sz="1500" dirty="0"/>
              <a:t>; ++i)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  d[i</a:t>
            </a:r>
            <a:r>
              <a:rPr lang="en-US" altLang="ko-KR" sz="1500" dirty="0"/>
              <a:t>][0] = </a:t>
            </a:r>
            <a:r>
              <a:rPr lang="en-US" altLang="ko-KR" sz="1500" dirty="0" err="1"/>
              <a:t>kInfinity</a:t>
            </a:r>
            <a:r>
              <a:rPr lang="en-US" altLang="ko-KR" sz="1500" dirty="0"/>
              <a:t>, d[i][1] = -</a:t>
            </a:r>
            <a:r>
              <a:rPr lang="en-US" altLang="ko-KR" sz="1500" dirty="0" err="1"/>
              <a:t>kInfinity</a:t>
            </a:r>
            <a:r>
              <a:rPr lang="en-US" altLang="ko-KR" sz="1500" dirty="0"/>
              <a:t>; </a:t>
            </a:r>
            <a:r>
              <a:rPr lang="en-US" altLang="ko-KR" sz="1500" dirty="0" smtClean="0">
                <a:solidFill>
                  <a:srgbClr val="FF0000"/>
                </a:solidFill>
              </a:rPr>
              <a:t>// </a:t>
            </a:r>
            <a:r>
              <a:rPr lang="ko-KR" altLang="en-US" sz="1500" dirty="0" smtClean="0">
                <a:solidFill>
                  <a:srgbClr val="FF0000"/>
                </a:solidFill>
              </a:rPr>
              <a:t>초기</a:t>
            </a:r>
            <a:r>
              <a:rPr lang="ko-KR" altLang="en-US" sz="1500" dirty="0">
                <a:solidFill>
                  <a:srgbClr val="FF0000"/>
                </a:solidFill>
              </a:rPr>
              <a:t>화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} </a:t>
            </a:r>
            <a:br>
              <a:rPr lang="en-US" altLang="ko-KR" sz="1500" dirty="0" smtClean="0"/>
            </a:br>
            <a:r>
              <a:rPr lang="en-US" altLang="ko-KR" sz="1500" dirty="0" smtClean="0"/>
              <a:t>   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intersect(</a:t>
            </a:r>
            <a:r>
              <a:rPr lang="en-US" altLang="ko-KR" sz="1500" b="1" dirty="0" err="1"/>
              <a:t>const</a:t>
            </a:r>
            <a:r>
              <a:rPr lang="en-US" altLang="ko-KR" sz="1500" dirty="0"/>
              <a:t> Ray</a:t>
            </a:r>
            <a:r>
              <a:rPr lang="en-US" altLang="ko-KR" sz="1500" dirty="0" smtClean="0"/>
              <a:t> &amp;ray, </a:t>
            </a:r>
            <a:r>
              <a:rPr lang="en-US" altLang="ko-KR" sz="1500" b="1" dirty="0" smtClean="0"/>
              <a:t>float</a:t>
            </a:r>
            <a:r>
              <a:rPr lang="en-US" altLang="ko-KR" sz="1500" dirty="0" smtClean="0"/>
              <a:t> &amp;</a:t>
            </a:r>
            <a:r>
              <a:rPr lang="en-US" altLang="ko-KR" sz="1500" dirty="0" err="1" smtClean="0"/>
              <a:t>tNear</a:t>
            </a:r>
            <a:r>
              <a:rPr lang="en-US" altLang="ko-KR" sz="1500" dirty="0" smtClean="0"/>
              <a:t>, </a:t>
            </a:r>
            <a:r>
              <a:rPr lang="en-US" altLang="ko-KR" sz="1500" b="1" dirty="0" smtClean="0"/>
              <a:t>float</a:t>
            </a:r>
            <a:r>
              <a:rPr lang="en-US" altLang="ko-KR" sz="1500" dirty="0" smtClean="0"/>
              <a:t> &amp;</a:t>
            </a:r>
            <a:r>
              <a:rPr lang="en-US" altLang="ko-KR" sz="1500" dirty="0" err="1" smtClean="0"/>
              <a:t>tFar</a:t>
            </a:r>
            <a:r>
              <a:rPr lang="en-US" altLang="ko-KR" sz="1500" dirty="0" smtClean="0"/>
              <a:t>, uint8_t &amp;</a:t>
            </a:r>
            <a:r>
              <a:rPr lang="en-US" altLang="ko-KR" sz="1500" dirty="0" err="1" smtClean="0"/>
              <a:t>planeIndex</a:t>
            </a:r>
            <a:r>
              <a:rPr lang="en-US" altLang="ko-KR" sz="1500" dirty="0" smtClean="0"/>
              <a:t>); </a:t>
            </a:r>
            <a:br>
              <a:rPr lang="en-US" altLang="ko-KR" sz="1500" dirty="0" smtClean="0"/>
            </a:br>
            <a:r>
              <a:rPr lang="en-US" altLang="ko-KR" sz="1500" dirty="0" smtClean="0"/>
              <a:t>    </a:t>
            </a:r>
            <a:r>
              <a:rPr lang="en-US" altLang="ko-KR" sz="1500" b="1" dirty="0" smtClean="0"/>
              <a:t>float</a:t>
            </a:r>
            <a:r>
              <a:rPr lang="en-US" altLang="ko-KR" sz="1500" dirty="0" smtClean="0"/>
              <a:t> d[</a:t>
            </a:r>
            <a:r>
              <a:rPr lang="en-US" altLang="ko-KR" sz="1500" dirty="0" err="1" smtClean="0"/>
              <a:t>kNumPlaneSetNormals</a:t>
            </a:r>
            <a:r>
              <a:rPr lang="en-US" altLang="ko-KR" sz="1500" dirty="0" smtClean="0"/>
              <a:t>][2]; </a:t>
            </a:r>
            <a:br>
              <a:rPr lang="en-US" altLang="ko-KR" sz="1500" dirty="0" smtClean="0"/>
            </a:br>
            <a:r>
              <a:rPr lang="en-US" altLang="ko-KR" sz="1500" dirty="0" smtClean="0"/>
              <a:t>  }; </a:t>
            </a:r>
            <a:br>
              <a:rPr lang="en-US" altLang="ko-KR" sz="1500" dirty="0" smtClean="0"/>
            </a:br>
            <a:r>
              <a:rPr lang="en-US" altLang="ko-KR" sz="1500" dirty="0" smtClean="0"/>
              <a:t>  Extents *extents; </a:t>
            </a:r>
            <a:br>
              <a:rPr lang="en-US" altLang="ko-KR" sz="1500" dirty="0" smtClean="0"/>
            </a:br>
            <a:r>
              <a:rPr lang="en-US" altLang="ko-KR" sz="1500" b="1" dirty="0" smtClean="0"/>
              <a:t>public</a:t>
            </a:r>
            <a:r>
              <a:rPr lang="en-US" altLang="ko-KR" sz="1500" dirty="0" smtClean="0"/>
              <a:t>: </a:t>
            </a:r>
            <a:br>
              <a:rPr lang="en-US" altLang="ko-KR" sz="1500" dirty="0" smtClean="0"/>
            </a:br>
            <a:r>
              <a:rPr lang="en-US" altLang="ko-KR" sz="1500" dirty="0" smtClean="0"/>
              <a:t>  BVH(</a:t>
            </a:r>
            <a:r>
              <a:rPr lang="en-US" altLang="ko-KR" sz="1500" b="1" dirty="0" err="1" smtClean="0"/>
              <a:t>const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RenderContext</a:t>
            </a:r>
            <a:r>
              <a:rPr lang="en-US" altLang="ko-KR" sz="1500" dirty="0" smtClean="0"/>
              <a:t> *</a:t>
            </a:r>
            <a:r>
              <a:rPr lang="en-US" altLang="ko-KR" sz="1500" dirty="0" err="1" smtClean="0"/>
              <a:t>rcx</a:t>
            </a:r>
            <a:r>
              <a:rPr lang="en-US" altLang="ko-KR" sz="1500" dirty="0" smtClean="0"/>
              <a:t>); </a:t>
            </a:r>
            <a:br>
              <a:rPr lang="en-US" altLang="ko-KR" sz="1500" dirty="0" smtClean="0"/>
            </a:br>
            <a:r>
              <a:rPr lang="en-US" altLang="ko-KR" sz="1500" dirty="0" smtClean="0"/>
              <a:t>  </a:t>
            </a:r>
            <a:r>
              <a:rPr lang="en-US" altLang="ko-KR" sz="1500" b="1" dirty="0" err="1" smtClean="0"/>
              <a:t>const</a:t>
            </a:r>
            <a:r>
              <a:rPr lang="en-US" altLang="ko-KR" sz="1500" dirty="0" smtClean="0"/>
              <a:t> Object* intersect(</a:t>
            </a:r>
            <a:r>
              <a:rPr lang="en-US" altLang="ko-KR" sz="1500" b="1" dirty="0" err="1" smtClean="0"/>
              <a:t>const</a:t>
            </a:r>
            <a:r>
              <a:rPr lang="en-US" altLang="ko-KR" sz="1500" dirty="0" smtClean="0"/>
              <a:t> Ray &amp;ray, </a:t>
            </a:r>
            <a:r>
              <a:rPr lang="en-US" altLang="ko-KR" sz="1500" dirty="0" err="1" smtClean="0"/>
              <a:t>IsectData</a:t>
            </a:r>
            <a:r>
              <a:rPr lang="en-US" altLang="ko-KR" sz="1500" dirty="0" smtClean="0"/>
              <a:t> &amp;</a:t>
            </a:r>
            <a:r>
              <a:rPr lang="en-US" altLang="ko-KR" sz="1500" dirty="0" err="1" smtClean="0"/>
              <a:t>isectData</a:t>
            </a:r>
            <a:r>
              <a:rPr lang="en-US" altLang="ko-KR" sz="1500" dirty="0" smtClean="0"/>
              <a:t>) </a:t>
            </a:r>
            <a:r>
              <a:rPr lang="en-US" altLang="ko-KR" sz="1500" b="1" dirty="0" err="1" smtClean="0"/>
              <a:t>const</a:t>
            </a:r>
            <a:r>
              <a:rPr lang="en-US" altLang="ko-KR" sz="1500" dirty="0" smtClean="0"/>
              <a:t>; </a:t>
            </a:r>
            <a:br>
              <a:rPr lang="en-US" altLang="ko-KR" sz="1500" dirty="0" smtClean="0"/>
            </a:br>
            <a:r>
              <a:rPr lang="en-US" altLang="ko-KR" sz="1500" dirty="0" smtClean="0"/>
              <a:t>  ~BVH(); </a:t>
            </a:r>
            <a:br>
              <a:rPr lang="en-US" altLang="ko-KR" sz="1500" dirty="0" smtClean="0"/>
            </a:br>
            <a:r>
              <a:rPr lang="en-US" altLang="ko-KR" sz="1500" dirty="0" smtClean="0"/>
              <a:t>};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492896"/>
            <a:ext cx="2857500" cy="2880320"/>
          </a:xfrm>
        </p:spPr>
      </p:pic>
    </p:spTree>
    <p:extLst>
      <p:ext uri="{BB962C8B-B14F-4D97-AF65-F5344CB8AC3E}">
        <p14:creationId xmlns:p14="http://schemas.microsoft.com/office/powerpoint/2010/main" val="326446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경계 구역의 세분화</a:t>
            </a:r>
            <a:r>
              <a:rPr lang="en-US" altLang="ko-KR" dirty="0" smtClean="0"/>
              <a:t>_2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700808"/>
            <a:ext cx="8712968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BVH::BVH(</a:t>
            </a:r>
            <a:r>
              <a:rPr lang="en-US" altLang="ko-KR" b="1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RenderContext</a:t>
            </a:r>
            <a:r>
              <a:rPr lang="en-US" altLang="ko-KR" dirty="0"/>
              <a:t> *</a:t>
            </a:r>
            <a:r>
              <a:rPr lang="en-US" altLang="ko-KR" dirty="0" err="1"/>
              <a:t>rcx</a:t>
            </a:r>
            <a:r>
              <a:rPr lang="en-US" altLang="ko-KR" dirty="0"/>
              <a:t>) : </a:t>
            </a:r>
            <a:r>
              <a:rPr lang="en-US" altLang="ko-KR" dirty="0" err="1"/>
              <a:t>AccelerationStructure</a:t>
            </a:r>
            <a:r>
              <a:rPr lang="en-US" altLang="ko-KR" dirty="0"/>
              <a:t>(</a:t>
            </a:r>
            <a:r>
              <a:rPr lang="en-US" altLang="ko-KR" dirty="0" err="1"/>
              <a:t>rcx</a:t>
            </a:r>
            <a:r>
              <a:rPr lang="en-US" altLang="ko-KR" dirty="0" smtClean="0"/>
              <a:t>), extents(NULL</a:t>
            </a:r>
            <a:r>
              <a:rPr lang="en-US" altLang="ko-KR" dirty="0"/>
              <a:t>) </a:t>
            </a:r>
            <a:r>
              <a:rPr lang="en-US" altLang="ko-KR" dirty="0" smtClean="0"/>
              <a:t>{ </a:t>
            </a:r>
            <a:br>
              <a:rPr lang="en-US" altLang="ko-KR" dirty="0" smtClean="0"/>
            </a:br>
            <a:r>
              <a:rPr lang="en-US" altLang="ko-KR" dirty="0" smtClean="0"/>
              <a:t>    extents </a:t>
            </a:r>
            <a:r>
              <a:rPr lang="en-US" altLang="ko-KR" dirty="0"/>
              <a:t>= new Extents[</a:t>
            </a:r>
            <a:r>
              <a:rPr lang="en-US" altLang="ko-KR" dirty="0" err="1"/>
              <a:t>rcx</a:t>
            </a:r>
            <a:r>
              <a:rPr lang="en-US" altLang="ko-KR" dirty="0"/>
              <a:t>-&gt;</a:t>
            </a:r>
            <a:r>
              <a:rPr lang="en-US" altLang="ko-KR" dirty="0" err="1"/>
              <a:t>objects.size</a:t>
            </a:r>
            <a:r>
              <a:rPr lang="en-US" altLang="ko-KR" dirty="0"/>
              <a:t>()];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b="1" dirty="0" smtClean="0"/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(uint32_t i = 0; i &lt; </a:t>
            </a:r>
            <a:r>
              <a:rPr lang="en-US" altLang="ko-KR" dirty="0" err="1"/>
              <a:t>rcx</a:t>
            </a:r>
            <a:r>
              <a:rPr lang="en-US" altLang="ko-KR" dirty="0"/>
              <a:t>-&gt;</a:t>
            </a:r>
            <a:r>
              <a:rPr lang="en-US" altLang="ko-KR" dirty="0" err="1"/>
              <a:t>objects.size</a:t>
            </a:r>
            <a:r>
              <a:rPr lang="en-US" altLang="ko-KR" dirty="0"/>
              <a:t>(); ++i) {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b="1" dirty="0" smtClean="0"/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(uint8_t j = 0; j &lt; </a:t>
            </a:r>
            <a:r>
              <a:rPr lang="en-US" altLang="ko-KR" dirty="0" err="1"/>
              <a:t>kNumPlaneSetNormals</a:t>
            </a:r>
            <a:r>
              <a:rPr lang="en-US" altLang="ko-KR" dirty="0"/>
              <a:t>; ++j) {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</a:t>
            </a:r>
            <a:r>
              <a:rPr lang="en-US" altLang="ko-KR" dirty="0" err="1" smtClean="0"/>
              <a:t>rcx</a:t>
            </a:r>
            <a:r>
              <a:rPr lang="en-US" altLang="ko-KR" dirty="0" smtClean="0"/>
              <a:t>-</a:t>
            </a:r>
            <a:r>
              <a:rPr lang="en-US" altLang="ko-KR" dirty="0"/>
              <a:t>&gt;objects[i]-&gt;</a:t>
            </a:r>
            <a:r>
              <a:rPr lang="en-US" altLang="ko-KR" dirty="0" err="1"/>
              <a:t>computeBounds</a:t>
            </a:r>
            <a:r>
              <a:rPr lang="en-US" altLang="ko-KR" dirty="0"/>
              <a:t>(</a:t>
            </a:r>
            <a:r>
              <a:rPr lang="en-US" altLang="ko-KR" dirty="0" err="1"/>
              <a:t>planeSetNormals</a:t>
            </a:r>
            <a:r>
              <a:rPr lang="en-US" altLang="ko-KR" dirty="0"/>
              <a:t>[j], extents[i].d[j][0], </a:t>
            </a:r>
            <a:r>
              <a:rPr lang="en-US" altLang="ko-KR" dirty="0" smtClean="0"/>
              <a:t>    extents[i</a:t>
            </a:r>
            <a:r>
              <a:rPr lang="en-US" altLang="ko-KR" dirty="0"/>
              <a:t>].d[j][1]); </a:t>
            </a:r>
            <a:r>
              <a:rPr lang="en-US" altLang="ko-KR" dirty="0" smtClean="0">
                <a:solidFill>
                  <a:srgbClr val="FF0000"/>
                </a:solidFill>
              </a:rPr>
              <a:t>// </a:t>
            </a:r>
            <a:r>
              <a:rPr lang="ko-KR" altLang="en-US" dirty="0" smtClean="0">
                <a:solidFill>
                  <a:srgbClr val="FF0000"/>
                </a:solidFill>
              </a:rPr>
              <a:t>각 오브젝트에 대한 </a:t>
            </a:r>
            <a:r>
              <a:rPr lang="en-US" altLang="ko-KR" dirty="0" smtClean="0">
                <a:solidFill>
                  <a:srgbClr val="FF0000"/>
                </a:solidFill>
              </a:rPr>
              <a:t>BVH </a:t>
            </a:r>
            <a:r>
              <a:rPr lang="ko-KR" altLang="en-US" dirty="0" smtClean="0">
                <a:solidFill>
                  <a:srgbClr val="FF0000"/>
                </a:solidFill>
              </a:rPr>
              <a:t>계산코드 </a:t>
            </a:r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r>
              <a:rPr lang="ko-KR" altLang="en-US" dirty="0" smtClean="0">
                <a:solidFill>
                  <a:srgbClr val="FF0000"/>
                </a:solidFill>
              </a:rPr>
              <a:t>차원 </a:t>
            </a:r>
            <a:r>
              <a:rPr lang="en-US" altLang="ko-KR" dirty="0" smtClean="0">
                <a:solidFill>
                  <a:srgbClr val="FF0000"/>
                </a:solidFill>
              </a:rPr>
              <a:t>from end </a:t>
            </a:r>
            <a:r>
              <a:rPr lang="ko-KR" altLang="en-US" dirty="0" smtClean="0">
                <a:solidFill>
                  <a:srgbClr val="FF0000"/>
                </a:solidFill>
              </a:rPr>
              <a:t>연산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/>
              <a:t>        } </a:t>
            </a:r>
            <a:br>
              <a:rPr lang="en-US" altLang="ko-KR" dirty="0" smtClean="0"/>
            </a:br>
            <a:r>
              <a:rPr lang="en-US" altLang="ko-KR" dirty="0" smtClean="0"/>
              <a:t>    } </a:t>
            </a:r>
            <a:br>
              <a:rPr lang="en-US" altLang="ko-KR" dirty="0" smtClean="0"/>
            </a:br>
            <a:r>
              <a:rPr lang="en-US" altLang="ko-KR" dirty="0"/>
              <a:t>}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1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/>
              <a:t>Vec3f BVH::</a:t>
            </a:r>
            <a:r>
              <a:rPr lang="en-US" altLang="ko-KR" dirty="0" err="1"/>
              <a:t>planeSetNormals</a:t>
            </a:r>
            <a:r>
              <a:rPr lang="en-US" altLang="ko-KR" dirty="0"/>
              <a:t>[BVH::</a:t>
            </a:r>
            <a:r>
              <a:rPr lang="en-US" altLang="ko-KR" dirty="0" err="1"/>
              <a:t>kNumPlaneSetNormals</a:t>
            </a:r>
            <a:r>
              <a:rPr lang="en-US" altLang="ko-KR" dirty="0"/>
              <a:t>] = {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Vec3f(1</a:t>
            </a:r>
            <a:r>
              <a:rPr lang="en-US" altLang="ko-KR" dirty="0"/>
              <a:t>, 0, 0), </a:t>
            </a: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FF0000"/>
                </a:solidFill>
              </a:rPr>
              <a:t>// </a:t>
            </a:r>
            <a:r>
              <a:rPr lang="ko-KR" altLang="en-US" dirty="0" smtClean="0">
                <a:solidFill>
                  <a:srgbClr val="FF0000"/>
                </a:solidFill>
              </a:rPr>
              <a:t>각각의 </a:t>
            </a:r>
            <a:r>
              <a:rPr lang="en-US" altLang="ko-KR" dirty="0" smtClean="0">
                <a:solidFill>
                  <a:srgbClr val="FF0000"/>
                </a:solidFill>
              </a:rPr>
              <a:t>slab(</a:t>
            </a:r>
            <a:r>
              <a:rPr lang="ko-KR" altLang="en-US" dirty="0">
                <a:solidFill>
                  <a:srgbClr val="FF0000"/>
                </a:solidFill>
              </a:rPr>
              <a:t>판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을 연산하기 위한 벡터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Vec3f(0</a:t>
            </a:r>
            <a:r>
              <a:rPr lang="en-US" altLang="ko-KR" dirty="0"/>
              <a:t>, 1, 0),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Vec3f(0</a:t>
            </a:r>
            <a:r>
              <a:rPr lang="en-US" altLang="ko-KR" dirty="0"/>
              <a:t>, 0, 1),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Vec3f</a:t>
            </a:r>
            <a:r>
              <a:rPr lang="en-US" altLang="ko-KR" dirty="0"/>
              <a:t>( </a:t>
            </a:r>
            <a:r>
              <a:rPr lang="en-US" altLang="ko-KR" dirty="0" err="1"/>
              <a:t>sqrtf</a:t>
            </a:r>
            <a:r>
              <a:rPr lang="en-US" altLang="ko-KR" dirty="0"/>
              <a:t>(3) / 3.f, </a:t>
            </a:r>
            <a:r>
              <a:rPr lang="en-US" altLang="ko-KR" dirty="0" err="1"/>
              <a:t>sqrtf</a:t>
            </a:r>
            <a:r>
              <a:rPr lang="en-US" altLang="ko-KR" dirty="0"/>
              <a:t>(3) / 3.f, </a:t>
            </a:r>
            <a:r>
              <a:rPr lang="en-US" altLang="ko-KR" dirty="0" err="1"/>
              <a:t>sqrtf</a:t>
            </a:r>
            <a:r>
              <a:rPr lang="en-US" altLang="ko-KR" dirty="0"/>
              <a:t>(3) / 3.f),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Vec3f</a:t>
            </a:r>
            <a:r>
              <a:rPr lang="en-US" altLang="ko-KR" dirty="0"/>
              <a:t>(-</a:t>
            </a:r>
            <a:r>
              <a:rPr lang="en-US" altLang="ko-KR" dirty="0" err="1"/>
              <a:t>sqrtf</a:t>
            </a:r>
            <a:r>
              <a:rPr lang="en-US" altLang="ko-KR" dirty="0"/>
              <a:t>(3) / 3.f, </a:t>
            </a:r>
            <a:r>
              <a:rPr lang="en-US" altLang="ko-KR" dirty="0" err="1"/>
              <a:t>sqrtf</a:t>
            </a:r>
            <a:r>
              <a:rPr lang="en-US" altLang="ko-KR" dirty="0"/>
              <a:t>(3) / 3.f, </a:t>
            </a:r>
            <a:r>
              <a:rPr lang="en-US" altLang="ko-KR" dirty="0" err="1"/>
              <a:t>sqrtf</a:t>
            </a:r>
            <a:r>
              <a:rPr lang="en-US" altLang="ko-KR" dirty="0"/>
              <a:t>(3) / 3.f),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Vec3f</a:t>
            </a:r>
            <a:r>
              <a:rPr lang="en-US" altLang="ko-KR" dirty="0"/>
              <a:t>(-</a:t>
            </a:r>
            <a:r>
              <a:rPr lang="en-US" altLang="ko-KR" dirty="0" err="1"/>
              <a:t>sqrtf</a:t>
            </a:r>
            <a:r>
              <a:rPr lang="en-US" altLang="ko-KR" dirty="0"/>
              <a:t>(3) / 3.f, -</a:t>
            </a:r>
            <a:r>
              <a:rPr lang="en-US" altLang="ko-KR" dirty="0" err="1"/>
              <a:t>sqrtf</a:t>
            </a:r>
            <a:r>
              <a:rPr lang="en-US" altLang="ko-KR" dirty="0"/>
              <a:t>(3) / 3.f, </a:t>
            </a:r>
            <a:r>
              <a:rPr lang="en-US" altLang="ko-KR" dirty="0" err="1"/>
              <a:t>sqrtf</a:t>
            </a:r>
            <a:r>
              <a:rPr lang="en-US" altLang="ko-KR" dirty="0"/>
              <a:t>(3) / 3.f),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Vec3f</a:t>
            </a:r>
            <a:r>
              <a:rPr lang="en-US" altLang="ko-KR" dirty="0"/>
              <a:t>( </a:t>
            </a:r>
            <a:r>
              <a:rPr lang="en-US" altLang="ko-KR" dirty="0" err="1"/>
              <a:t>sqrtf</a:t>
            </a:r>
            <a:r>
              <a:rPr lang="en-US" altLang="ko-KR" dirty="0"/>
              <a:t>(3) / 3.f, -</a:t>
            </a:r>
            <a:r>
              <a:rPr lang="en-US" altLang="ko-KR" dirty="0" err="1"/>
              <a:t>sqrtf</a:t>
            </a:r>
            <a:r>
              <a:rPr lang="en-US" altLang="ko-KR" dirty="0"/>
              <a:t>(3) / 3.f, </a:t>
            </a:r>
            <a:r>
              <a:rPr lang="en-US" altLang="ko-KR" dirty="0" err="1"/>
              <a:t>sqrtf</a:t>
            </a:r>
            <a:r>
              <a:rPr lang="en-US" altLang="ko-KR" dirty="0"/>
              <a:t>(3) / 3.f) };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}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7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computeBounds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빛추적</a:t>
            </a:r>
            <a:r>
              <a:rPr lang="ko-KR" altLang="en-US" dirty="0" smtClean="0"/>
              <a:t> 위한 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/>
              <a:t>class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PolygonMesh</a:t>
            </a:r>
            <a:r>
              <a:rPr lang="en-US" altLang="ko-KR" sz="1600" dirty="0" smtClean="0"/>
              <a:t> : </a:t>
            </a:r>
            <a:r>
              <a:rPr lang="en-US" altLang="ko-KR" sz="1600" b="1" dirty="0" smtClean="0"/>
              <a:t>public</a:t>
            </a:r>
            <a:r>
              <a:rPr lang="en-US" altLang="ko-KR" sz="1600" dirty="0" smtClean="0"/>
              <a:t> Object </a:t>
            </a:r>
            <a:br>
              <a:rPr lang="en-US" altLang="ko-KR" sz="1600" dirty="0" smtClean="0"/>
            </a:br>
            <a:r>
              <a:rPr lang="en-US" altLang="ko-KR" sz="1600" dirty="0" smtClean="0"/>
              <a:t>    { </a:t>
            </a:r>
            <a:br>
              <a:rPr lang="en-US" altLang="ko-KR" sz="1600" dirty="0" smtClean="0"/>
            </a:br>
            <a:r>
              <a:rPr lang="en-US" altLang="ko-KR" sz="1600" dirty="0" smtClean="0"/>
              <a:t>    ... </a:t>
            </a:r>
            <a:br>
              <a:rPr lang="en-US" altLang="ko-KR" sz="1600" dirty="0" smtClean="0"/>
            </a:br>
            <a:r>
              <a:rPr lang="en-US" altLang="ko-KR" sz="1600" dirty="0" smtClean="0"/>
              <a:t>    void </a:t>
            </a:r>
            <a:r>
              <a:rPr lang="en-US" altLang="ko-KR" sz="1600" dirty="0" err="1" smtClean="0"/>
              <a:t>computeBounds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const</a:t>
            </a:r>
            <a:r>
              <a:rPr lang="en-US" altLang="ko-KR" sz="1600" dirty="0" smtClean="0"/>
              <a:t> Vec3f &amp;</a:t>
            </a:r>
            <a:r>
              <a:rPr lang="en-US" altLang="ko-KR" sz="1600" dirty="0" err="1" smtClean="0"/>
              <a:t>planeNormal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/>
              <a:t>float</a:t>
            </a:r>
            <a:r>
              <a:rPr lang="en-US" altLang="ko-KR" sz="1600" dirty="0" smtClean="0"/>
              <a:t> &amp;</a:t>
            </a:r>
            <a:r>
              <a:rPr lang="en-US" altLang="ko-KR" sz="1600" dirty="0" err="1" smtClean="0"/>
              <a:t>dnear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/>
              <a:t>float</a:t>
            </a:r>
            <a:r>
              <a:rPr lang="en-US" altLang="ko-KR" sz="1600" dirty="0" smtClean="0"/>
              <a:t> &amp;</a:t>
            </a:r>
            <a:r>
              <a:rPr lang="en-US" altLang="ko-KR" sz="1600" dirty="0" err="1" smtClean="0"/>
              <a:t>dfar</a:t>
            </a:r>
            <a:r>
              <a:rPr lang="en-US" altLang="ko-KR" sz="1600" dirty="0" smtClean="0"/>
              <a:t>) </a:t>
            </a:r>
            <a:r>
              <a:rPr lang="en-US" altLang="ko-KR" sz="1600" b="1" dirty="0" err="1" smtClean="0"/>
              <a:t>const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en-US" altLang="ko-KR" sz="1600" dirty="0" smtClean="0"/>
              <a:t>    { 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</a:t>
            </a:r>
            <a:r>
              <a:rPr lang="en-US" altLang="ko-KR" sz="1600" b="1" dirty="0" smtClean="0"/>
              <a:t>float</a:t>
            </a:r>
            <a:r>
              <a:rPr lang="en-US" altLang="ko-KR" sz="1600" dirty="0" smtClean="0"/>
              <a:t> d; 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</a:t>
            </a:r>
            <a:r>
              <a:rPr lang="en-US" altLang="ko-KR" sz="1600" b="1" dirty="0" smtClean="0"/>
              <a:t>for</a:t>
            </a:r>
            <a:r>
              <a:rPr lang="en-US" altLang="ko-KR" sz="1600" dirty="0" smtClean="0"/>
              <a:t> (uint32_t i = 0; i &lt; </a:t>
            </a:r>
            <a:r>
              <a:rPr lang="en-US" altLang="ko-KR" sz="1600" dirty="0" err="1" smtClean="0"/>
              <a:t>maxVertIndex</a:t>
            </a:r>
            <a:r>
              <a:rPr lang="en-US" altLang="ko-KR" sz="1600" dirty="0" smtClean="0"/>
              <a:t>; ++i) { 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    d = dot(</a:t>
            </a:r>
            <a:r>
              <a:rPr lang="en-US" altLang="ko-KR" sz="1600" dirty="0" err="1" smtClean="0"/>
              <a:t>planeNormal</a:t>
            </a:r>
            <a:r>
              <a:rPr lang="en-US" altLang="ko-KR" sz="1600" dirty="0" smtClean="0"/>
              <a:t>, P[i]); 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    </a:t>
            </a:r>
            <a:r>
              <a:rPr lang="en-US" altLang="ko-KR" sz="1600" b="1" dirty="0" smtClean="0"/>
              <a:t>if</a:t>
            </a:r>
            <a:r>
              <a:rPr lang="en-US" altLang="ko-KR" sz="1600" dirty="0" smtClean="0"/>
              <a:t> (d &lt; </a:t>
            </a:r>
            <a:r>
              <a:rPr lang="en-US" altLang="ko-KR" sz="1600" dirty="0" err="1" smtClean="0"/>
              <a:t>dnear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dnear</a:t>
            </a:r>
            <a:r>
              <a:rPr lang="en-US" altLang="ko-KR" sz="1600" dirty="0" smtClean="0"/>
              <a:t> = d; 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    </a:t>
            </a:r>
            <a:r>
              <a:rPr lang="en-US" altLang="ko-KR" sz="1600" b="1" dirty="0" smtClean="0"/>
              <a:t>if</a:t>
            </a:r>
            <a:r>
              <a:rPr lang="en-US" altLang="ko-KR" sz="1600" dirty="0" smtClean="0"/>
              <a:t> (d &gt; </a:t>
            </a:r>
            <a:r>
              <a:rPr lang="en-US" altLang="ko-KR" sz="1600" dirty="0" err="1" smtClean="0"/>
              <a:t>dfar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dfar</a:t>
            </a:r>
            <a:r>
              <a:rPr lang="en-US" altLang="ko-KR" sz="1600" dirty="0" smtClean="0"/>
              <a:t> = d; 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} </a:t>
            </a:r>
            <a:r>
              <a:rPr lang="en-US" altLang="ko-KR" sz="1600" dirty="0" smtClean="0">
                <a:solidFill>
                  <a:srgbClr val="FF0000"/>
                </a:solidFill>
              </a:rPr>
              <a:t>// </a:t>
            </a:r>
            <a:r>
              <a:rPr lang="ko-KR" altLang="en-US" sz="1600" dirty="0" smtClean="0">
                <a:solidFill>
                  <a:srgbClr val="FF0000"/>
                </a:solidFill>
              </a:rPr>
              <a:t>현재 코드는 해당 루프에 의해 전체 탐색</a:t>
            </a:r>
            <a:r>
              <a:rPr lang="en-US" altLang="ko-KR" sz="1600" dirty="0" smtClean="0">
                <a:solidFill>
                  <a:srgbClr val="FF0000"/>
                </a:solidFill>
              </a:rPr>
              <a:t/>
            </a:r>
            <a:br>
              <a:rPr lang="en-US" altLang="ko-KR" sz="1600" dirty="0" smtClean="0">
                <a:solidFill>
                  <a:srgbClr val="FF0000"/>
                </a:solidFill>
              </a:rPr>
            </a:br>
            <a:r>
              <a:rPr lang="en-US" altLang="ko-KR" sz="1600" dirty="0" smtClean="0"/>
              <a:t>    } </a:t>
            </a:r>
            <a:br>
              <a:rPr lang="en-US" altLang="ko-KR" sz="1600" dirty="0" smtClean="0"/>
            </a:br>
            <a:r>
              <a:rPr lang="en-US" altLang="ko-KR" sz="1600" dirty="0" smtClean="0"/>
              <a:t>    ... </a:t>
            </a:r>
            <a:br>
              <a:rPr lang="en-US" altLang="ko-KR" sz="1600" dirty="0" smtClean="0"/>
            </a:br>
            <a:r>
              <a:rPr lang="en-US" altLang="ko-KR" sz="1600" dirty="0" smtClean="0"/>
              <a:t>}; </a:t>
            </a:r>
            <a:endParaRPr lang="ko-KR" altLang="en-US" sz="1600" dirty="0" smtClean="0"/>
          </a:p>
          <a:p>
            <a:pPr marL="0" indent="0">
              <a:buNone/>
            </a:pPr>
            <a:endParaRPr lang="ko-KR" altLang="en-US" sz="16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2243931"/>
            <a:ext cx="2857500" cy="3238500"/>
          </a:xfrm>
        </p:spPr>
      </p:pic>
    </p:spTree>
    <p:extLst>
      <p:ext uri="{BB962C8B-B14F-4D97-AF65-F5344CB8AC3E}">
        <p14:creationId xmlns:p14="http://schemas.microsoft.com/office/powerpoint/2010/main" val="346392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생략</a:t>
            </a:r>
            <a:r>
              <a:rPr lang="en-US" altLang="ko-KR" dirty="0" smtClean="0"/>
              <a:t>//</a:t>
            </a:r>
            <a:r>
              <a:rPr lang="ko-KR" altLang="en-US" dirty="0" smtClean="0"/>
              <a:t>이후의 코드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>
          <a:xfrm>
            <a:off x="467544" y="2348880"/>
            <a:ext cx="4038600" cy="3561259"/>
          </a:xfrm>
        </p:spPr>
        <p:txBody>
          <a:bodyPr/>
          <a:lstStyle/>
          <a:p>
            <a:r>
              <a:rPr lang="ko-KR" altLang="en-US" dirty="0" smtClean="0"/>
              <a:t>빛과 충돌했는지 검사하는 함수 제작</a:t>
            </a:r>
            <a:endParaRPr lang="en-US" altLang="ko-KR" dirty="0" smtClean="0"/>
          </a:p>
          <a:p>
            <a:r>
              <a:rPr lang="ko-KR" altLang="en-US" dirty="0" smtClean="0"/>
              <a:t>각각 </a:t>
            </a:r>
            <a:r>
              <a:rPr lang="en-US" altLang="ko-KR" dirty="0" err="1" smtClean="0"/>
              <a:t>tNear,tFar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변수가 이에 해당</a:t>
            </a:r>
            <a:endParaRPr lang="en-US" altLang="ko-KR" dirty="0" smtClean="0"/>
          </a:p>
          <a:p>
            <a:r>
              <a:rPr lang="ko-KR" altLang="en-US" dirty="0" smtClean="0"/>
              <a:t>이것을 이용해 최종 </a:t>
            </a:r>
            <a:r>
              <a:rPr lang="en-US" altLang="ko-KR" dirty="0" err="1" smtClean="0"/>
              <a:t>hitObject</a:t>
            </a:r>
            <a:r>
              <a:rPr lang="ko-KR" altLang="en-US" dirty="0" smtClean="0"/>
              <a:t>를 연산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9657"/>
            <a:ext cx="4038600" cy="3027048"/>
          </a:xfrm>
        </p:spPr>
      </p:pic>
    </p:spTree>
    <p:extLst>
      <p:ext uri="{BB962C8B-B14F-4D97-AF65-F5344CB8AC3E}">
        <p14:creationId xmlns:p14="http://schemas.microsoft.com/office/powerpoint/2010/main" val="17529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3672408" cy="70609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Grouping BVH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7544" y="2420888"/>
            <a:ext cx="4038600" cy="3773016"/>
          </a:xfrm>
        </p:spPr>
        <p:txBody>
          <a:bodyPr/>
          <a:lstStyle/>
          <a:p>
            <a:r>
              <a:rPr lang="ko-KR" altLang="en-US" dirty="0" smtClean="0"/>
              <a:t>앞서 설명한 객체들을 그룹화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 Kay and </a:t>
            </a:r>
            <a:r>
              <a:rPr lang="en-US" altLang="ko-KR" dirty="0" err="1" smtClean="0"/>
              <a:t>Kajiya</a:t>
            </a:r>
            <a:r>
              <a:rPr lang="en-US" altLang="ko-KR" dirty="0"/>
              <a:t> </a:t>
            </a:r>
            <a:r>
              <a:rPr lang="ko-KR" altLang="en-US" dirty="0" smtClean="0"/>
              <a:t>고안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 smtClean="0"/>
              <a:t>Qued</a:t>
            </a:r>
            <a:r>
              <a:rPr lang="en-US" altLang="ko-KR" dirty="0" smtClean="0"/>
              <a:t>-tree</a:t>
            </a:r>
          </a:p>
          <a:p>
            <a:pPr lvl="1"/>
            <a:r>
              <a:rPr lang="en-US" altLang="ko-KR" dirty="0" smtClean="0"/>
              <a:t>K-D tree</a:t>
            </a:r>
            <a:r>
              <a:rPr lang="ko-KR" altLang="en-US" dirty="0" smtClean="0"/>
              <a:t>의 개념</a:t>
            </a:r>
            <a:endParaRPr lang="en-US" altLang="ko-KR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37" y="116632"/>
            <a:ext cx="2857500" cy="3581400"/>
          </a:xfr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789040"/>
            <a:ext cx="28575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빛과 </a:t>
            </a:r>
            <a:r>
              <a:rPr lang="en-US" altLang="ko-KR" dirty="0" smtClean="0"/>
              <a:t>BVH</a:t>
            </a:r>
            <a:r>
              <a:rPr lang="ko-KR" altLang="en-US" dirty="0" smtClean="0"/>
              <a:t>의 충돌검사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이것을 각각 분할시켜 경계구역을 나눈다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그림은 빛이 투과할 때 상황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최종 </a:t>
            </a:r>
            <a:r>
              <a:rPr lang="en-US" altLang="ko-KR" dirty="0" smtClean="0"/>
              <a:t>BVH</a:t>
            </a:r>
            <a:r>
              <a:rPr lang="ko-KR" altLang="en-US" dirty="0"/>
              <a:t> </a:t>
            </a:r>
            <a:r>
              <a:rPr lang="ko-KR" altLang="en-US" dirty="0" smtClean="0"/>
              <a:t>도식화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62" y="1600200"/>
            <a:ext cx="1761075" cy="4525963"/>
          </a:xfrm>
        </p:spPr>
      </p:pic>
    </p:spTree>
    <p:extLst>
      <p:ext uri="{BB962C8B-B14F-4D97-AF65-F5344CB8AC3E}">
        <p14:creationId xmlns:p14="http://schemas.microsoft.com/office/powerpoint/2010/main" val="13408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주의점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최종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258816" cy="2764904"/>
          </a:xfrm>
        </p:spPr>
        <p:txBody>
          <a:bodyPr/>
          <a:lstStyle/>
          <a:p>
            <a:r>
              <a:rPr lang="ko-KR" altLang="en-US" dirty="0" smtClean="0"/>
              <a:t>주의사항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VB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VC</a:t>
            </a:r>
            <a:r>
              <a:rPr lang="ko-KR" altLang="en-US" dirty="0" smtClean="0"/>
              <a:t>보다 먼저 연산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/>
              <a:t>랜</a:t>
            </a:r>
            <a:r>
              <a:rPr lang="ko-KR" altLang="en-US" dirty="0" err="1" smtClean="0"/>
              <a:t>더링</a:t>
            </a:r>
            <a:r>
              <a:rPr lang="ko-KR" altLang="en-US" dirty="0" smtClean="0"/>
              <a:t> 시간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3.96 -&gt; 1.61(sec)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44824"/>
            <a:ext cx="2857500" cy="2638425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" y="4963427"/>
            <a:ext cx="9073008" cy="170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6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GPGPU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GPU</a:t>
            </a:r>
            <a:r>
              <a:rPr lang="ko-KR" altLang="en-US" dirty="0" smtClean="0"/>
              <a:t>를 그래픽스 이외의 계산에 사용하는 기술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General-Purpose computing on Graphics Processing Units</a:t>
            </a:r>
          </a:p>
          <a:p>
            <a:endParaRPr lang="en-US" altLang="ko-KR" dirty="0"/>
          </a:p>
          <a:p>
            <a:r>
              <a:rPr lang="ko-KR" altLang="en-US" dirty="0" smtClean="0"/>
              <a:t>다수의 병렬처리를 하는 작업에 유용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GPGPU</a:t>
            </a:r>
            <a:r>
              <a:rPr lang="ko-KR" altLang="en-US" dirty="0" smtClean="0"/>
              <a:t>의 성능 최적화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799"/>
            <a:ext cx="6624736" cy="454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60212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en-US" altLang="ko-KR" dirty="0" err="1" smtClean="0"/>
              <a:t>OpenCL</a:t>
            </a:r>
            <a:r>
              <a:rPr lang="ko-KR" altLang="en-US" dirty="0" smtClean="0"/>
              <a:t>을 이용해 배열 단순 복사하여 나온 측정값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4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OpenCL</a:t>
            </a:r>
            <a:r>
              <a:rPr lang="en-US" altLang="ko-KR" dirty="0"/>
              <a:t> Code Review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36" y="1772816"/>
            <a:ext cx="478155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A close up of a clock&#10;&#10;높은 신뢰도로 생성된 설명">
            <a:extLst>
              <a:ext uri="{FF2B5EF4-FFF2-40B4-BE49-F238E27FC236}">
                <a16:creationId xmlns="" xmlns:a16="http://schemas.microsoft.com/office/drawing/2014/main" id="{DEDBF158-5724-4735-AEE5-A7789681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2" y="607204"/>
            <a:ext cx="2743200" cy="1686187"/>
          </a:xfrm>
          <a:prstGeom prst="rect">
            <a:avLst/>
          </a:prstGeom>
        </p:spPr>
      </p:pic>
      <p:pic>
        <p:nvPicPr>
          <p:cNvPr id="31" name="Picture 4" descr="A close up of a clock&#10;&#10;높은 신뢰도로 생성된 설명">
            <a:extLst>
              <a:ext uri="{FF2B5EF4-FFF2-40B4-BE49-F238E27FC236}">
                <a16:creationId xmlns="" xmlns:a16="http://schemas.microsoft.com/office/drawing/2014/main" id="{186E71F8-ACE8-4E18-8662-14D2537E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26" y="2493956"/>
            <a:ext cx="2743200" cy="1634836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="" xmlns:a16="http://schemas.microsoft.com/office/drawing/2014/main" id="{E0AFD4E1-D91E-4D66-BCB4-9CF55002B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889" y="2870897"/>
            <a:ext cx="1952625" cy="466725"/>
          </a:xfrm>
          <a:prstGeom prst="rect">
            <a:avLst/>
          </a:prstGeom>
        </p:spPr>
      </p:pic>
      <p:pic>
        <p:nvPicPr>
          <p:cNvPr id="33" name="Picture 8" descr="A picture containing object&#10;&#10;매우 높은 신뢰도로 생성된 설명">
            <a:extLst>
              <a:ext uri="{FF2B5EF4-FFF2-40B4-BE49-F238E27FC236}">
                <a16:creationId xmlns="" xmlns:a16="http://schemas.microsoft.com/office/drawing/2014/main" id="{7E0CC433-7050-4F7A-B26F-678BA0628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437" y="5248500"/>
            <a:ext cx="5883563" cy="664731"/>
          </a:xfrm>
          <a:prstGeom prst="rect">
            <a:avLst/>
          </a:prstGeom>
        </p:spPr>
      </p:pic>
      <p:sp>
        <p:nvSpPr>
          <p:cNvPr id="35" name="화살표: 오른쪽 11">
            <a:extLst>
              <a:ext uri="{FF2B5EF4-FFF2-40B4-BE49-F238E27FC236}">
                <a16:creationId xmlns="" xmlns:a16="http://schemas.microsoft.com/office/drawing/2014/main" id="{64456CB5-F5B6-4ED8-ABB9-0E09E42BE975}"/>
              </a:ext>
            </a:extLst>
          </p:cNvPr>
          <p:cNvSpPr/>
          <p:nvPr/>
        </p:nvSpPr>
        <p:spPr>
          <a:xfrm>
            <a:off x="2814573" y="3086069"/>
            <a:ext cx="1578771" cy="2883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12">
            <a:extLst>
              <a:ext uri="{FF2B5EF4-FFF2-40B4-BE49-F238E27FC236}">
                <a16:creationId xmlns="" xmlns:a16="http://schemas.microsoft.com/office/drawing/2014/main" id="{013DE1DE-40EC-4031-B535-339C94E4C746}"/>
              </a:ext>
            </a:extLst>
          </p:cNvPr>
          <p:cNvSpPr/>
          <p:nvPr/>
        </p:nvSpPr>
        <p:spPr>
          <a:xfrm rot="1980000">
            <a:off x="1801491" y="4553470"/>
            <a:ext cx="1578771" cy="2883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C34C8FC-4926-4321-BB0D-3A3A7CE17EAC}"/>
              </a:ext>
            </a:extLst>
          </p:cNvPr>
          <p:cNvSpPr txBox="1"/>
          <p:nvPr/>
        </p:nvSpPr>
        <p:spPr>
          <a:xfrm>
            <a:off x="3128095" y="4369590"/>
            <a:ext cx="284710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※ Neumann</a:t>
            </a:r>
            <a:r>
              <a:rPr lang="ko-KR"/>
              <a:t> series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46016" y="3271684"/>
            <a:ext cx="29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※1</a:t>
            </a:r>
            <a:r>
              <a:rPr lang="ko-KR" altLang="en-US" dirty="0" smtClean="0"/>
              <a:t>을 집어넣으면 성립</a:t>
            </a:r>
            <a:endParaRPr lang="ko-KR" altLang="en-US" dirty="0"/>
          </a:p>
        </p:txBody>
      </p:sp>
      <p:sp>
        <p:nvSpPr>
          <p:cNvPr id="39" name="왼쪽으로 구부러진 화살표 38"/>
          <p:cNvSpPr/>
          <p:nvPr/>
        </p:nvSpPr>
        <p:spPr>
          <a:xfrm>
            <a:off x="2733402" y="1450297"/>
            <a:ext cx="789385" cy="14206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62478" y="1435119"/>
            <a:ext cx="29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err="1" smtClean="0"/>
              <a:t>간략화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9276" y="6248774"/>
            <a:ext cx="807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err="1" smtClean="0"/>
              <a:t>노이만</a:t>
            </a:r>
            <a:r>
              <a:rPr lang="ko-KR" altLang="en-US" dirty="0" smtClean="0"/>
              <a:t> 시리즈를 사용하여 불필요한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없앤다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4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OpenCL</a:t>
            </a:r>
            <a:r>
              <a:rPr lang="en-US" altLang="ko-KR" dirty="0" smtClean="0"/>
              <a:t> Code 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r>
              <a:rPr lang="en-US" altLang="ko-KR" sz="2400" b="1" spc="-150" dirty="0" err="1"/>
              <a:t>cl_int</a:t>
            </a:r>
            <a:r>
              <a:rPr lang="en-US" altLang="ko-KR" sz="2400" b="1" spc="-150" dirty="0"/>
              <a:t> </a:t>
            </a:r>
            <a:r>
              <a:rPr lang="en-US" altLang="ko-KR" sz="2400" b="1" spc="-150" dirty="0" err="1"/>
              <a:t>clGetPlatformIDs</a:t>
            </a:r>
            <a:r>
              <a:rPr lang="en-US" altLang="ko-KR" sz="2400" b="1" spc="-150" dirty="0"/>
              <a:t>( </a:t>
            </a:r>
            <a:r>
              <a:rPr lang="en-US" altLang="ko-KR" sz="2400" b="1" spc="-150" dirty="0" smtClean="0"/>
              <a:t>…)</a:t>
            </a:r>
          </a:p>
          <a:p>
            <a:pPr lvl="1"/>
            <a:r>
              <a:rPr lang="ko-KR" altLang="en-US" sz="2400" spc="-150" dirty="0" err="1" smtClean="0"/>
              <a:t>사용할수</a:t>
            </a:r>
            <a:r>
              <a:rPr lang="ko-KR" altLang="en-US" sz="2400" spc="-150" dirty="0" smtClean="0"/>
              <a:t> 있는 플랫폼이 있는지 확인하는 함수</a:t>
            </a:r>
            <a:r>
              <a:rPr lang="en-US" altLang="ko-KR" sz="2400" spc="-150" dirty="0" smtClean="0"/>
              <a:t>, id </a:t>
            </a:r>
            <a:r>
              <a:rPr lang="ko-KR" altLang="en-US" sz="2400" spc="-150" dirty="0" smtClean="0"/>
              <a:t>목록을 읽어오는데 사용</a:t>
            </a:r>
            <a:endParaRPr lang="en-US" altLang="ko-KR" sz="2400" spc="-150" dirty="0" smtClean="0"/>
          </a:p>
          <a:p>
            <a:pPr lvl="1"/>
            <a:endParaRPr lang="en-US" altLang="ko-KR" sz="2400" spc="-150" dirty="0" smtClean="0"/>
          </a:p>
          <a:p>
            <a:r>
              <a:rPr lang="en-US" altLang="ko-KR" sz="2400" b="1" spc="-150" dirty="0" err="1" smtClean="0"/>
              <a:t>cl_int</a:t>
            </a:r>
            <a:r>
              <a:rPr lang="en-US" altLang="ko-KR" sz="2400" b="1" spc="-150" dirty="0"/>
              <a:t> </a:t>
            </a:r>
            <a:r>
              <a:rPr lang="en-US" altLang="ko-KR" sz="2400" b="1" spc="-150" dirty="0" err="1" smtClean="0"/>
              <a:t>clGetDeviceIDs</a:t>
            </a:r>
            <a:r>
              <a:rPr lang="en-US" altLang="ko-KR" sz="2400" b="1" spc="-150" dirty="0"/>
              <a:t>( </a:t>
            </a:r>
            <a:r>
              <a:rPr lang="en-US" altLang="ko-KR" sz="2400" b="1" spc="-150" dirty="0" smtClean="0"/>
              <a:t>… )</a:t>
            </a:r>
          </a:p>
          <a:p>
            <a:pPr lvl="1"/>
            <a:r>
              <a:rPr lang="ko-KR" altLang="en-US" sz="2400" spc="-150" dirty="0" err="1" smtClean="0"/>
              <a:t>사용가능한</a:t>
            </a:r>
            <a:r>
              <a:rPr lang="ko-KR" altLang="en-US" sz="2400" spc="-150" dirty="0" smtClean="0"/>
              <a:t> 디바이스가 있는지 확인하는데 사용</a:t>
            </a:r>
            <a:endParaRPr lang="en-US" altLang="ko-KR" sz="2400" spc="-150" dirty="0" smtClean="0"/>
          </a:p>
          <a:p>
            <a:endParaRPr lang="en-US" altLang="ko-KR" spc="-150" dirty="0"/>
          </a:p>
          <a:p>
            <a:r>
              <a:rPr lang="en-US" altLang="ko-KR" sz="2400" b="1" dirty="0" err="1"/>
              <a:t>cl_context</a:t>
            </a:r>
            <a:r>
              <a:rPr lang="en-US" altLang="ko-KR" sz="2400" b="1" dirty="0"/>
              <a:t> (… )</a:t>
            </a:r>
            <a:endParaRPr lang="en-US" altLang="ko-KR" sz="2400" dirty="0"/>
          </a:p>
          <a:p>
            <a:pPr lvl="1"/>
            <a:r>
              <a:rPr lang="ko-KR" altLang="en-US" sz="2400" dirty="0"/>
              <a:t>디바이스에 대한 </a:t>
            </a:r>
            <a:r>
              <a:rPr lang="ko-KR" altLang="en-US" sz="2400" dirty="0" err="1"/>
              <a:t>속성등을</a:t>
            </a:r>
            <a:r>
              <a:rPr lang="ko-KR" altLang="en-US" sz="2400" dirty="0"/>
              <a:t> 저장하기 위한 함수</a:t>
            </a:r>
            <a:endParaRPr lang="en-US" altLang="ko-KR" sz="2400" dirty="0"/>
          </a:p>
          <a:p>
            <a:pPr lvl="1"/>
            <a:r>
              <a:rPr lang="ko-KR" altLang="en-US" sz="2400" spc="-150" dirty="0" smtClean="0"/>
              <a:t>동기화</a:t>
            </a:r>
            <a:r>
              <a:rPr lang="en-US" altLang="ko-KR" sz="2400" spc="-150" dirty="0" smtClean="0"/>
              <a:t>,</a:t>
            </a:r>
            <a:r>
              <a:rPr lang="ko-KR" altLang="en-US" sz="2400" spc="-150" dirty="0"/>
              <a:t> </a:t>
            </a:r>
            <a:r>
              <a:rPr lang="ko-KR" altLang="en-US" sz="2400" spc="-150" dirty="0" smtClean="0"/>
              <a:t>메모리 관리 </a:t>
            </a:r>
            <a:r>
              <a:rPr lang="en-US" altLang="ko-KR" sz="2400" spc="-150" dirty="0" smtClean="0"/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11809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OpenCL</a:t>
            </a:r>
            <a:r>
              <a:rPr lang="en-US" altLang="ko-KR" dirty="0"/>
              <a:t> Code 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err="1"/>
              <a:t>cl_program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clCreateProgramWithSource</a:t>
            </a:r>
            <a:r>
              <a:rPr lang="en-US" altLang="ko-KR" sz="2400" b="1" dirty="0" smtClean="0"/>
              <a:t>(…)</a:t>
            </a:r>
          </a:p>
          <a:p>
            <a:pPr lvl="1"/>
            <a:r>
              <a:rPr lang="ko-KR" altLang="en-US" sz="2400" dirty="0" smtClean="0"/>
              <a:t>소스를 </a:t>
            </a:r>
            <a:r>
              <a:rPr lang="ko-KR" altLang="en-US" sz="2400" dirty="0" err="1" smtClean="0"/>
              <a:t>직접로드하는</a:t>
            </a:r>
            <a:r>
              <a:rPr lang="ko-KR" altLang="en-US" sz="2400" dirty="0" smtClean="0"/>
              <a:t> 함수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r>
              <a:rPr lang="en-US" altLang="ko-KR" sz="2400" b="1" dirty="0" err="1"/>
              <a:t>cl_program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clCreateProgramWithBinary</a:t>
            </a:r>
            <a:r>
              <a:rPr lang="en-US" altLang="ko-KR" sz="2400" b="1" dirty="0"/>
              <a:t>( </a:t>
            </a:r>
            <a:r>
              <a:rPr lang="en-US" altLang="ko-KR" sz="2400" b="1" dirty="0" smtClean="0"/>
              <a:t>…)</a:t>
            </a:r>
          </a:p>
          <a:p>
            <a:pPr lvl="1"/>
            <a:r>
              <a:rPr lang="ko-KR" altLang="en-US" sz="2400" dirty="0" smtClean="0"/>
              <a:t>바이너리 파일을 </a:t>
            </a:r>
            <a:r>
              <a:rPr lang="ko-KR" altLang="en-US" sz="2400" dirty="0" err="1" smtClean="0"/>
              <a:t>로드하는</a:t>
            </a:r>
            <a:r>
              <a:rPr lang="ko-KR" altLang="en-US" sz="2400" dirty="0" smtClean="0"/>
              <a:t> 함수</a:t>
            </a:r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r>
              <a:rPr lang="en-US" altLang="ko-KR" sz="2400" b="1" dirty="0" err="1"/>
              <a:t>cl_int</a:t>
            </a:r>
            <a:r>
              <a:rPr lang="en-US" altLang="ko-KR" sz="2400" b="1" dirty="0"/>
              <a:t> </a:t>
            </a:r>
            <a:r>
              <a:rPr lang="en-US" altLang="ko-KR" sz="2400" b="1" dirty="0" err="1" smtClean="0"/>
              <a:t>clBuildProgram</a:t>
            </a:r>
            <a:r>
              <a:rPr lang="en-US" altLang="ko-KR" sz="2400" b="1" dirty="0" smtClean="0"/>
              <a:t>(…)</a:t>
            </a:r>
          </a:p>
          <a:p>
            <a:pPr lvl="1"/>
            <a:r>
              <a:rPr lang="en-US" altLang="ko-KR" sz="2400" dirty="0" err="1" smtClean="0"/>
              <a:t>Cl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소스코드 </a:t>
            </a:r>
            <a:r>
              <a:rPr lang="ko-KR" altLang="en-US" sz="2400" dirty="0" err="1" smtClean="0"/>
              <a:t>빌드함수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07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OpenCL</a:t>
            </a:r>
            <a:r>
              <a:rPr lang="en-US" altLang="ko-KR" dirty="0"/>
              <a:t> Code 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err="1"/>
              <a:t>cl_kernel</a:t>
            </a:r>
            <a:r>
              <a:rPr lang="en-US" altLang="ko-KR" sz="2400" b="1" dirty="0"/>
              <a:t> </a:t>
            </a:r>
            <a:r>
              <a:rPr lang="en-US" altLang="ko-KR" sz="2400" b="1" dirty="0" err="1" smtClean="0"/>
              <a:t>clCreateKernel</a:t>
            </a:r>
            <a:r>
              <a:rPr lang="en-US" altLang="ko-KR" sz="2400" b="1" dirty="0" smtClean="0"/>
              <a:t>(…)</a:t>
            </a:r>
          </a:p>
          <a:p>
            <a:pPr lvl="1"/>
            <a:r>
              <a:rPr lang="ko-KR" altLang="en-US" sz="2400" dirty="0" err="1" smtClean="0"/>
              <a:t>커널객체</a:t>
            </a:r>
            <a:r>
              <a:rPr lang="ko-KR" altLang="en-US" sz="2400" dirty="0" smtClean="0"/>
              <a:t> 생성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커널</a:t>
            </a:r>
            <a:r>
              <a:rPr lang="ko-KR" altLang="en-US" sz="2400" dirty="0" err="1"/>
              <a:t>을</a:t>
            </a:r>
            <a:r>
              <a:rPr lang="ko-KR" altLang="en-US" sz="2400" dirty="0" smtClean="0"/>
              <a:t> 제어하기 위함</a:t>
            </a:r>
            <a:r>
              <a:rPr lang="en-US" altLang="ko-KR" sz="2400" dirty="0" smtClean="0"/>
              <a:t>)</a:t>
            </a:r>
          </a:p>
          <a:p>
            <a:pPr lvl="1"/>
            <a:endParaRPr lang="en-US" altLang="ko-KR" sz="2400" b="1" dirty="0" smtClean="0"/>
          </a:p>
          <a:p>
            <a:r>
              <a:rPr lang="en-US" altLang="ko-KR" sz="2400" b="1" dirty="0" err="1"/>
              <a:t>cl_command_queue</a:t>
            </a:r>
            <a:r>
              <a:rPr lang="en-US" altLang="ko-KR" sz="2400" b="1" dirty="0"/>
              <a:t> </a:t>
            </a:r>
            <a:r>
              <a:rPr lang="en-US" altLang="ko-KR" sz="2400" b="1" dirty="0" err="1" smtClean="0"/>
              <a:t>clCreateCommandQueue</a:t>
            </a:r>
            <a:r>
              <a:rPr lang="en-US" altLang="ko-KR" sz="2400" b="1" dirty="0" smtClean="0"/>
              <a:t>(…)</a:t>
            </a:r>
          </a:p>
          <a:p>
            <a:pPr lvl="1"/>
            <a:r>
              <a:rPr lang="ko-KR" altLang="en-US" sz="2400" dirty="0" smtClean="0"/>
              <a:t>스케줄링을 위한 </a:t>
            </a:r>
            <a:r>
              <a:rPr lang="ko-KR" altLang="en-US" sz="2400" dirty="0" err="1" smtClean="0"/>
              <a:t>우선순위큐</a:t>
            </a:r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116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OpenCL</a:t>
            </a:r>
            <a:r>
              <a:rPr lang="en-US" altLang="ko-KR" dirty="0"/>
              <a:t> Code 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b="1" dirty="0" err="1"/>
              <a:t>cl_mem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clCreateBuffer</a:t>
            </a:r>
            <a:r>
              <a:rPr lang="en-US" altLang="ko-KR" sz="2400" b="1" dirty="0"/>
              <a:t>(…)</a:t>
            </a:r>
          </a:p>
          <a:p>
            <a:pPr lvl="1"/>
            <a:r>
              <a:rPr lang="ko-KR" altLang="en-US" sz="2400" dirty="0"/>
              <a:t>버퍼 생성함수</a:t>
            </a:r>
            <a:r>
              <a:rPr lang="en-US" altLang="ko-KR" sz="2400" dirty="0"/>
              <a:t>, GPU</a:t>
            </a:r>
            <a:r>
              <a:rPr lang="ko-KR" altLang="en-US" sz="2400" dirty="0"/>
              <a:t>메모리 할당과 값 적재</a:t>
            </a:r>
            <a:r>
              <a:rPr lang="en-US" altLang="ko-KR" sz="2400" dirty="0"/>
              <a:t>,context</a:t>
            </a:r>
            <a:r>
              <a:rPr lang="ko-KR" altLang="en-US" sz="2400" dirty="0"/>
              <a:t>를 이용해 </a:t>
            </a:r>
            <a:r>
              <a:rPr lang="ko-KR" altLang="en-US" sz="2400" dirty="0" smtClean="0"/>
              <a:t>생성</a:t>
            </a:r>
            <a:endParaRPr lang="en-US" altLang="ko-KR" sz="2400" dirty="0"/>
          </a:p>
          <a:p>
            <a:r>
              <a:rPr lang="en-US" altLang="ko-KR" sz="2400" b="1" dirty="0" err="1" smtClean="0"/>
              <a:t>clEnqueueWriteBuffer</a:t>
            </a:r>
            <a:r>
              <a:rPr lang="en-US" altLang="ko-KR" sz="2400" b="1" dirty="0" smtClean="0"/>
              <a:t>(…)</a:t>
            </a:r>
          </a:p>
          <a:p>
            <a:pPr lvl="1"/>
            <a:r>
              <a:rPr lang="ko-KR" altLang="en-US" sz="2400" dirty="0" smtClean="0"/>
              <a:t>호스트 메모리에서 </a:t>
            </a:r>
            <a:r>
              <a:rPr lang="en-US" altLang="ko-KR" sz="2400" dirty="0" smtClean="0"/>
              <a:t>GPU</a:t>
            </a:r>
            <a:r>
              <a:rPr lang="ko-KR" altLang="en-US" sz="2400" dirty="0" smtClean="0"/>
              <a:t>메모리 전송</a:t>
            </a:r>
            <a:endParaRPr lang="en-US" altLang="ko-KR" sz="2400" dirty="0" smtClean="0"/>
          </a:p>
          <a:p>
            <a:r>
              <a:rPr lang="en-US" altLang="ko-KR" sz="2400" b="1" dirty="0" err="1"/>
              <a:t>clSetKernelArg</a:t>
            </a:r>
            <a:r>
              <a:rPr lang="en-US" altLang="ko-KR" sz="2400" b="1" dirty="0"/>
              <a:t>(…)</a:t>
            </a:r>
          </a:p>
          <a:p>
            <a:pPr lvl="1"/>
            <a:r>
              <a:rPr lang="ko-KR" altLang="en-US" sz="2400" dirty="0"/>
              <a:t>메모리 버퍼 포인터를 </a:t>
            </a:r>
            <a:r>
              <a:rPr lang="ko-KR" altLang="en-US" sz="2400" dirty="0" err="1" smtClean="0"/>
              <a:t>매핑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InputBuf,OutputBuf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r>
              <a:rPr lang="en-US" altLang="ko-KR" sz="2400" b="1" dirty="0" err="1" smtClean="0"/>
              <a:t>clEnqueueNDRangeKernel</a:t>
            </a:r>
            <a:r>
              <a:rPr lang="en-US" altLang="ko-KR" sz="2400" b="1" dirty="0" smtClean="0"/>
              <a:t>(…)</a:t>
            </a:r>
          </a:p>
          <a:p>
            <a:pPr lvl="1"/>
            <a:r>
              <a:rPr lang="ko-KR" altLang="en-US" sz="2400" dirty="0" err="1" smtClean="0"/>
              <a:t>커널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프로그램을 수행</a:t>
            </a:r>
            <a:endParaRPr lang="en-US" altLang="ko-KR" sz="2400" dirty="0" smtClean="0"/>
          </a:p>
          <a:p>
            <a:r>
              <a:rPr lang="en-US" altLang="ko-KR" sz="2400" b="1" dirty="0" err="1"/>
              <a:t>clEnqueueReadBuffer</a:t>
            </a:r>
            <a:r>
              <a:rPr lang="en-US" altLang="ko-KR" sz="2400" b="1" dirty="0" smtClean="0"/>
              <a:t>()</a:t>
            </a:r>
          </a:p>
          <a:p>
            <a:pPr lvl="1"/>
            <a:r>
              <a:rPr lang="ko-KR" altLang="en-US" sz="2400" dirty="0" smtClean="0"/>
              <a:t>버퍼로 </a:t>
            </a:r>
            <a:r>
              <a:rPr lang="ko-KR" altLang="en-US" sz="2400" dirty="0" err="1" smtClean="0"/>
              <a:t>부터</a:t>
            </a:r>
            <a:r>
              <a:rPr lang="ko-KR" altLang="en-US" sz="2400" dirty="0" smtClean="0"/>
              <a:t> 데이터를 읽어온다</a:t>
            </a:r>
            <a:r>
              <a:rPr lang="en-US" altLang="ko-KR" sz="2400" dirty="0" smtClean="0"/>
              <a:t>.(</a:t>
            </a:r>
            <a:r>
              <a:rPr lang="ko-KR" altLang="en-US" sz="2400" dirty="0" smtClean="0"/>
              <a:t>결과값 확인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0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 문헌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ko-KR" dirty="0"/>
              <a:t>Monte Carlo Path Tracing - Stanford Computer Graphics </a:t>
            </a:r>
            <a:r>
              <a:rPr lang="en-US" altLang="ko-KR" dirty="0" smtClean="0"/>
              <a:t>Lab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KR101281156B1</a:t>
            </a:r>
          </a:p>
          <a:p>
            <a:pPr lvl="1"/>
            <a:r>
              <a:rPr lang="ko-KR" altLang="en-US" dirty="0" err="1" smtClean="0"/>
              <a:t>레이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트레이싱</a:t>
            </a:r>
            <a:r>
              <a:rPr lang="ko-KR" altLang="en-US" dirty="0" smtClean="0"/>
              <a:t> 코어 및 </a:t>
            </a:r>
            <a:r>
              <a:rPr lang="ko-KR" altLang="en-US" dirty="0" err="1" smtClean="0"/>
              <a:t>레이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트레이싱</a:t>
            </a:r>
            <a:r>
              <a:rPr lang="ko-KR" altLang="en-US" dirty="0" smtClean="0"/>
              <a:t> 처리 방법 </a:t>
            </a:r>
            <a:endParaRPr lang="en-US" altLang="ko-KR" dirty="0" smtClean="0"/>
          </a:p>
          <a:p>
            <a:r>
              <a:rPr lang="en-US" altLang="ko-KR" dirty="0" smtClean="0"/>
              <a:t>KR101084980B1</a:t>
            </a:r>
          </a:p>
          <a:p>
            <a:pPr lvl="1"/>
            <a:r>
              <a:rPr lang="ko-KR" altLang="en-US" dirty="0" smtClean="0"/>
              <a:t>상호충돌검사 기반 병렬충돌검사 방법 및 컴퓨터 판독가능 매체</a:t>
            </a:r>
            <a:endParaRPr lang="en-US" altLang="ko-KR" dirty="0"/>
          </a:p>
          <a:p>
            <a:r>
              <a:rPr lang="en-US" altLang="ko-KR" dirty="0"/>
              <a:t>IPSJ-HPC10128023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OpenCL</a:t>
            </a:r>
            <a:r>
              <a:rPr lang="ja-JP" altLang="en-US" dirty="0" smtClean="0"/>
              <a:t>を用いた異</a:t>
            </a:r>
            <a:r>
              <a:rPr lang="ja-JP" altLang="en-US" dirty="0"/>
              <a:t>種 </a:t>
            </a:r>
            <a:r>
              <a:rPr lang="en-US" altLang="ja-JP" dirty="0"/>
              <a:t>GPU</a:t>
            </a:r>
            <a:r>
              <a:rPr lang="ja-JP" altLang="en-US" dirty="0"/>
              <a:t>における性能特性に応じた最適</a:t>
            </a:r>
            <a:r>
              <a:rPr lang="ja-JP" altLang="en-US" dirty="0" smtClean="0"/>
              <a:t>化</a:t>
            </a:r>
            <a:endParaRPr lang="en-US" altLang="ja-JP" dirty="0" smtClean="0"/>
          </a:p>
          <a:p>
            <a:r>
              <a:rPr lang="ko-KR" altLang="en-US" dirty="0" smtClean="0"/>
              <a:t>조명가시화 </a:t>
            </a:r>
            <a:r>
              <a:rPr lang="ko-KR" altLang="en-US" dirty="0"/>
              <a:t>시뮬레이션에 적용되는 최신 </a:t>
            </a:r>
            <a:r>
              <a:rPr lang="en-US" altLang="ko-KR" dirty="0"/>
              <a:t>3D </a:t>
            </a:r>
            <a:r>
              <a:rPr lang="ko-KR" altLang="en-US" dirty="0" err="1"/>
              <a:t>렌더링</a:t>
            </a:r>
            <a:r>
              <a:rPr lang="ko-KR" altLang="en-US" dirty="0"/>
              <a:t> 기술의 </a:t>
            </a:r>
            <a:r>
              <a:rPr lang="ko-KR" altLang="en-US" dirty="0" smtClean="0"/>
              <a:t>비교연구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이근일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송규동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GPGPU </a:t>
            </a:r>
            <a:r>
              <a:rPr lang="ko-KR" altLang="en-US" dirty="0"/>
              <a:t>응용의 고성능 원격수행을 위한 </a:t>
            </a:r>
            <a:r>
              <a:rPr lang="en-US" altLang="ko-KR" dirty="0" err="1"/>
              <a:t>OpenCL</a:t>
            </a:r>
            <a:r>
              <a:rPr lang="en-US" altLang="ko-KR" dirty="0"/>
              <a:t>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박세진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마정현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박찬익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https://graphics.stanford.edu/courses/cs348b-05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Path Tracing</a:t>
            </a:r>
            <a:r>
              <a:rPr lang="ko-KR" altLang="en-US" dirty="0" smtClean="0"/>
              <a:t> 참고자료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http://www.scratchapixel.com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</a:t>
            </a:r>
            <a:r>
              <a:rPr lang="ko-KR" altLang="en-US" dirty="0" err="1" smtClean="0"/>
              <a:t>튜토리얼</a:t>
            </a:r>
            <a:r>
              <a:rPr lang="ko-KR" altLang="en-US" dirty="0" smtClean="0"/>
              <a:t> 사이트</a:t>
            </a:r>
            <a:endParaRPr lang="en-US" altLang="ko-KR" dirty="0" smtClean="0"/>
          </a:p>
          <a:p>
            <a:r>
              <a:rPr lang="en-US" altLang="ko-KR" dirty="0" smtClean="0">
                <a:hlinkClick r:id="rId4"/>
              </a:rPr>
              <a:t>https://github.com/erichlof/THREE.js-PathTracing-Renderer</a:t>
            </a:r>
            <a:endParaRPr lang="en-US" altLang="ko-KR" dirty="0"/>
          </a:p>
          <a:p>
            <a:pPr lvl="1"/>
            <a:r>
              <a:rPr lang="ko-KR" altLang="en-US" dirty="0" smtClean="0"/>
              <a:t>소스코드 참고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m.blog.naver.com/leemino/220006561678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</a:t>
            </a:r>
            <a:r>
              <a:rPr lang="en-US" altLang="ko-KR" dirty="0" err="1" smtClean="0"/>
              <a:t>OpenCL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소스코드 참고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260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00150"/>
            <a:ext cx="766762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55976" y="272797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추정치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0834" y="220486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유망</a:t>
            </a:r>
            <a:r>
              <a:rPr lang="ko-KR" altLang="en-US" dirty="0" err="1"/>
              <a:t>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371703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기</a:t>
            </a:r>
            <a:r>
              <a:rPr lang="ko-KR" altLang="en-US" dirty="0" err="1"/>
              <a:t>대</a:t>
            </a:r>
            <a:r>
              <a:rPr lang="ko-KR" altLang="en-US" dirty="0" err="1" smtClean="0"/>
              <a:t>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5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476672"/>
            <a:ext cx="79533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r>
              <a:rPr lang="ko-KR" altLang="en-US" dirty="0" smtClean="0"/>
              <a:t>해당 인자들을 풀게 되면 다음과 같이 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Estimator</a:t>
            </a:r>
            <a:r>
              <a:rPr lang="ko-KR" altLang="en-US" dirty="0" smtClean="0"/>
              <a:t>의 경우는 상태 </a:t>
            </a:r>
            <a:r>
              <a:rPr lang="en-US" altLang="ko-KR" dirty="0" smtClean="0"/>
              <a:t>j</a:t>
            </a:r>
            <a:r>
              <a:rPr lang="ko-KR" altLang="en-US" dirty="0" smtClean="0"/>
              <a:t>로 끝나는 입자를 센다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145989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위 슬라이드 공식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3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332656"/>
            <a:ext cx="72485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내용 개체 틀 3"/>
          <p:cNvSpPr txBox="1">
            <a:spLocks/>
          </p:cNvSpPr>
          <p:nvPr/>
        </p:nvSpPr>
        <p:spPr>
          <a:xfrm>
            <a:off x="457200" y="4489549"/>
            <a:ext cx="8229600" cy="1636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이것은 행렬방정식으로 표현이 가능하게 된다</a:t>
            </a:r>
            <a:r>
              <a:rPr lang="en-US" altLang="ko-KR" dirty="0" smtClean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66" y="2809875"/>
            <a:ext cx="461769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23034"/>
            <a:ext cx="30480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716016" y="3356992"/>
            <a:ext cx="864096" cy="3600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1920" y="3951734"/>
            <a:ext cx="47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 3page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시리즈를 통한 도출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50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최</a:t>
            </a:r>
            <a:r>
              <a:rPr lang="ko-KR" altLang="en-US" dirty="0"/>
              <a:t>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525963"/>
          </a:xfrm>
        </p:spPr>
        <p:txBody>
          <a:bodyPr/>
          <a:lstStyle/>
          <a:p>
            <a:r>
              <a:rPr lang="ko-KR" altLang="en-US" dirty="0" smtClean="0"/>
              <a:t>랜덤워크가 적절한지 여부를 검증하였다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이것은 </a:t>
            </a:r>
            <a:r>
              <a:rPr lang="ko-KR" altLang="en-US" dirty="0" smtClean="0"/>
              <a:t>랜덤워크가 적절한 </a:t>
            </a:r>
            <a:r>
              <a:rPr lang="ko-KR" altLang="en-US" dirty="0" err="1" smtClean="0"/>
              <a:t>기대값을</a:t>
            </a:r>
            <a:r>
              <a:rPr lang="ko-KR" altLang="en-US" dirty="0" smtClean="0"/>
              <a:t> 가진다는 것을 의미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On-the-fly </a:t>
            </a:r>
            <a:r>
              <a:rPr lang="ko-KR" altLang="en-US" dirty="0" smtClean="0"/>
              <a:t>방법으로 계산한다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즉각적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309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82" y="1285916"/>
            <a:ext cx="3972594" cy="269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1.4-1 </a:t>
            </a:r>
            <a:r>
              <a:rPr lang="ko-KR" altLang="en-US" dirty="0" smtClean="0"/>
              <a:t>양방향 </a:t>
            </a:r>
            <a:r>
              <a:rPr lang="en-US" altLang="ko-KR" dirty="0" smtClean="0"/>
              <a:t>Ray Tracing</a:t>
            </a:r>
            <a:endParaRPr lang="ko-KR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492" y="1196752"/>
            <a:ext cx="4819700" cy="278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내용 개체 틀 4"/>
          <p:cNvSpPr>
            <a:spLocks noGrp="1"/>
          </p:cNvSpPr>
          <p:nvPr>
            <p:ph idx="1"/>
          </p:nvPr>
        </p:nvSpPr>
        <p:spPr>
          <a:xfrm>
            <a:off x="352972" y="4293096"/>
            <a:ext cx="8229600" cy="2121099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Caustic :</a:t>
            </a:r>
            <a:r>
              <a:rPr lang="ko-KR" altLang="en-US" sz="2400" dirty="0" smtClean="0"/>
              <a:t>못한 </a:t>
            </a:r>
            <a:r>
              <a:rPr lang="ko-KR" altLang="en-US" sz="2400" dirty="0"/>
              <a:t>표면을 </a:t>
            </a:r>
            <a:r>
              <a:rPr lang="ko-KR" altLang="en-US" sz="2400" dirty="0" smtClean="0"/>
              <a:t>갖는 </a:t>
            </a:r>
            <a:r>
              <a:rPr lang="ko-KR" altLang="en-US" sz="2400" dirty="0"/>
              <a:t>매개체를 </a:t>
            </a:r>
            <a:r>
              <a:rPr lang="ko-KR" altLang="en-US" sz="2400" dirty="0" smtClean="0"/>
              <a:t>통과해 </a:t>
            </a:r>
            <a:r>
              <a:rPr lang="ko-KR" altLang="en-US" sz="2400" dirty="0"/>
              <a:t>굴절되거나 반사되며 어떤 빛의 무늬를 만드는 </a:t>
            </a:r>
            <a:r>
              <a:rPr lang="ko-KR" altLang="en-US" sz="2400" dirty="0" smtClean="0"/>
              <a:t>현상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유리나 </a:t>
            </a:r>
            <a:r>
              <a:rPr lang="ko-KR" altLang="en-US" sz="2400" dirty="0" err="1" smtClean="0"/>
              <a:t>물같은</a:t>
            </a:r>
            <a:r>
              <a:rPr lang="ko-KR" altLang="en-US" sz="2400" dirty="0" smtClean="0"/>
              <a:t> 매개체의 섬세한 표현가능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43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828675"/>
            <a:ext cx="908685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3528" y="498962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1.Only Path Tracing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5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546</Words>
  <Application>Microsoft Office PowerPoint</Application>
  <PresentationFormat>화면 슬라이드 쇼(4:3)</PresentationFormat>
  <Paragraphs>149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Path tracing</vt:lpstr>
      <vt:lpstr>1.3 Random Walks and Markov Chains</vt:lpstr>
      <vt:lpstr>PowerPoint 프레젠테이션</vt:lpstr>
      <vt:lpstr>PowerPoint 프레젠테이션</vt:lpstr>
      <vt:lpstr>PowerPoint 프레젠테이션</vt:lpstr>
      <vt:lpstr>PowerPoint 프레젠테이션</vt:lpstr>
      <vt:lpstr>최종</vt:lpstr>
      <vt:lpstr>1.4-1 양방향 Ray Tracing</vt:lpstr>
      <vt:lpstr>PowerPoint 프레젠테이션</vt:lpstr>
      <vt:lpstr>PowerPoint 프레젠테이션</vt:lpstr>
      <vt:lpstr>PowerPoint 프레젠테이션</vt:lpstr>
      <vt:lpstr>BVH(bounding volume hierarchy) 응용</vt:lpstr>
      <vt:lpstr>Test Code</vt:lpstr>
      <vt:lpstr>무작정 알고리즘(brute-force algorithm)</vt:lpstr>
      <vt:lpstr>경계 상자 구성하기</vt:lpstr>
      <vt:lpstr>그림/Box 충돌검사</vt:lpstr>
      <vt:lpstr>Object 충돌검사</vt:lpstr>
      <vt:lpstr>빛 충돌검사</vt:lpstr>
      <vt:lpstr>slab</vt:lpstr>
      <vt:lpstr>경계 구역의 세분화_1</vt:lpstr>
      <vt:lpstr>경계 구역의 세분화_2</vt:lpstr>
      <vt:lpstr>computeBounds(빛추적 위한 코드)</vt:lpstr>
      <vt:lpstr>생략//이후의 코드</vt:lpstr>
      <vt:lpstr>Grouping BVH</vt:lpstr>
      <vt:lpstr>빛과 BVH의 충돌검사 </vt:lpstr>
      <vt:lpstr>주의점 / 최종 결과</vt:lpstr>
      <vt:lpstr>GPGPU</vt:lpstr>
      <vt:lpstr>GPGPU의 성능 최적화</vt:lpstr>
      <vt:lpstr>OpenCL Code Review</vt:lpstr>
      <vt:lpstr>OpenCL Code Review</vt:lpstr>
      <vt:lpstr>OpenCL Code Review</vt:lpstr>
      <vt:lpstr>OpenCL Code Review</vt:lpstr>
      <vt:lpstr>OpenCL Code Review</vt:lpstr>
      <vt:lpstr>참고 문헌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BVH(bounding volume hierarchy)</dc:title>
  <dc:creator>BQ</dc:creator>
  <cp:lastModifiedBy>BQ</cp:lastModifiedBy>
  <cp:revision>60</cp:revision>
  <dcterms:created xsi:type="dcterms:W3CDTF">2018-07-24T11:12:36Z</dcterms:created>
  <dcterms:modified xsi:type="dcterms:W3CDTF">2018-07-25T18:24:38Z</dcterms:modified>
</cp:coreProperties>
</file>